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6" r:id="rId3"/>
    <p:sldId id="259" r:id="rId4"/>
    <p:sldId id="410" r:id="rId5"/>
    <p:sldId id="411" r:id="rId6"/>
    <p:sldId id="412" r:id="rId7"/>
    <p:sldId id="324" r:id="rId8"/>
    <p:sldId id="329" r:id="rId9"/>
    <p:sldId id="399" r:id="rId10"/>
    <p:sldId id="338" r:id="rId11"/>
    <p:sldId id="339" r:id="rId12"/>
    <p:sldId id="347" r:id="rId13"/>
    <p:sldId id="348" r:id="rId14"/>
    <p:sldId id="349" r:id="rId15"/>
    <p:sldId id="353" r:id="rId16"/>
    <p:sldId id="376" r:id="rId17"/>
    <p:sldId id="415" r:id="rId18"/>
    <p:sldId id="408" r:id="rId19"/>
    <p:sldId id="409" r:id="rId20"/>
    <p:sldId id="401" r:id="rId21"/>
    <p:sldId id="396" r:id="rId22"/>
    <p:sldId id="398" r:id="rId23"/>
    <p:sldId id="413" r:id="rId24"/>
    <p:sldId id="414" r:id="rId25"/>
    <p:sldId id="416" r:id="rId26"/>
    <p:sldId id="406" r:id="rId27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a Wong" initials="Flo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400"/>
    <a:srgbClr val="009900"/>
    <a:srgbClr val="008000"/>
    <a:srgbClr val="FF3300"/>
    <a:srgbClr val="0066FF"/>
    <a:srgbClr val="FF0066"/>
    <a:srgbClr val="CC00CC"/>
    <a:srgbClr val="FFFF00"/>
    <a:srgbClr val="99CC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7" autoAdjust="0"/>
    <p:restoredTop sz="88429" autoAdjust="0"/>
  </p:normalViewPr>
  <p:slideViewPr>
    <p:cSldViewPr>
      <p:cViewPr varScale="1">
        <p:scale>
          <a:sx n="77" d="100"/>
          <a:sy n="77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DE280-C65A-4D25-AF63-88674C5E2F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734F8D-4CDC-436B-B46D-00B7BB3699F6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Play Store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D1EB2D7-51F8-46D5-9486-C963179F7392}" type="parTrans" cxnId="{CEDE903E-2E95-46DA-AAB3-1034611383C2}">
      <dgm:prSet/>
      <dgm:spPr/>
      <dgm:t>
        <a:bodyPr/>
        <a:lstStyle/>
        <a:p>
          <a:endParaRPr lang="zh-TW" altLang="en-US"/>
        </a:p>
      </dgm:t>
    </dgm:pt>
    <dgm:pt modelId="{75C042E9-FC58-4EA5-9B97-AAC829BC83DA}" type="sibTrans" cxnId="{CEDE903E-2E95-46DA-AAB3-1034611383C2}">
      <dgm:prSet/>
      <dgm:spPr/>
      <dgm:t>
        <a:bodyPr/>
        <a:lstStyle/>
        <a:p>
          <a:endParaRPr lang="zh-TW" altLang="en-US"/>
        </a:p>
      </dgm:t>
    </dgm:pt>
    <dgm:pt modelId="{62E4DBAF-4524-43DB-8007-06E7FC98934A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搜尋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”</a:t>
          </a:r>
          <a:r>
            <a:rPr lang="en-US" altLang="en-US" b="1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parent”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95C1EEE3-C56A-448D-96AE-45C3B9771071}" type="parTrans" cxnId="{F62E8039-9A69-48CC-B89E-712E47585020}">
      <dgm:prSet/>
      <dgm:spPr/>
      <dgm:t>
        <a:bodyPr/>
        <a:lstStyle/>
        <a:p>
          <a:endParaRPr lang="zh-TW" altLang="en-US"/>
        </a:p>
      </dgm:t>
    </dgm:pt>
    <dgm:pt modelId="{8168824F-1F98-475A-8104-CD855B54AC86}" type="sibTrans" cxnId="{F62E8039-9A69-48CC-B89E-712E47585020}">
      <dgm:prSet/>
      <dgm:spPr/>
      <dgm:t>
        <a:bodyPr/>
        <a:lstStyle/>
        <a:p>
          <a:endParaRPr lang="zh-TW" altLang="en-US"/>
        </a:p>
      </dgm:t>
    </dgm:pt>
    <dgm:pt modelId="{457C3363-4858-4DF0-8F97-9EDE17AB1C92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安裝</a:t>
          </a:r>
          <a:r>
            <a:rPr lang="en-US" altLang="en-US" b="1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 App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B78D0AE5-1956-4D30-AB12-E318F07FADD1}" type="parTrans" cxnId="{A59CA34E-DE32-461F-A701-C1E6B8DA92EB}">
      <dgm:prSet/>
      <dgm:spPr/>
      <dgm:t>
        <a:bodyPr/>
        <a:lstStyle/>
        <a:p>
          <a:endParaRPr lang="zh-TW" altLang="en-US"/>
        </a:p>
      </dgm:t>
    </dgm:pt>
    <dgm:pt modelId="{6FD40358-0C9D-4D43-8B16-0F20ABF1A796}" type="sibTrans" cxnId="{A59CA34E-DE32-461F-A701-C1E6B8DA92EB}">
      <dgm:prSet/>
      <dgm:spPr/>
      <dgm:t>
        <a:bodyPr/>
        <a:lstStyle/>
        <a:p>
          <a:endParaRPr lang="zh-TW" altLang="en-US"/>
        </a:p>
      </dgm:t>
    </dgm:pt>
    <dgm:pt modelId="{D6C05BB5-79A7-461C-9473-EDE8C9324905}" type="pres">
      <dgm:prSet presAssocID="{88FDE280-C65A-4D25-AF63-88674C5E2F88}" presName="CompostProcess" presStyleCnt="0">
        <dgm:presLayoutVars>
          <dgm:dir/>
          <dgm:resizeHandles val="exact"/>
        </dgm:presLayoutVars>
      </dgm:prSet>
      <dgm:spPr/>
    </dgm:pt>
    <dgm:pt modelId="{93CD3D4C-3FFD-4979-B9B2-B2DA36DE2B6D}" type="pres">
      <dgm:prSet presAssocID="{88FDE280-C65A-4D25-AF63-88674C5E2F88}" presName="arrow" presStyleLbl="bgShp" presStyleIdx="0" presStyleCnt="1"/>
      <dgm:spPr>
        <a:ln w="38100">
          <a:solidFill>
            <a:schemeClr val="accent1"/>
          </a:solidFill>
        </a:ln>
      </dgm:spPr>
    </dgm:pt>
    <dgm:pt modelId="{8F80AAE9-A4AB-4F7F-AD84-3738EF443AE9}" type="pres">
      <dgm:prSet presAssocID="{88FDE280-C65A-4D25-AF63-88674C5E2F88}" presName="linearProcess" presStyleCnt="0"/>
      <dgm:spPr/>
    </dgm:pt>
    <dgm:pt modelId="{4B7E84DF-EE4B-4857-9F73-0DA00DD4E370}" type="pres">
      <dgm:prSet presAssocID="{50734F8D-4CDC-436B-B46D-00B7BB3699F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B820B-4D34-4793-AEBC-47CB7603CC34}" type="pres">
      <dgm:prSet presAssocID="{75C042E9-FC58-4EA5-9B97-AAC829BC83DA}" presName="sibTrans" presStyleCnt="0"/>
      <dgm:spPr/>
    </dgm:pt>
    <dgm:pt modelId="{CC1DBC48-4B21-47BE-9985-631A4050BF76}" type="pres">
      <dgm:prSet presAssocID="{62E4DBAF-4524-43DB-8007-06E7FC9893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5C2694-6C02-44B8-A691-CE5BA3D01F9B}" type="pres">
      <dgm:prSet presAssocID="{8168824F-1F98-475A-8104-CD855B54AC86}" presName="sibTrans" presStyleCnt="0"/>
      <dgm:spPr/>
    </dgm:pt>
    <dgm:pt modelId="{E1B6908B-30D6-4F24-8133-559DD75D2414}" type="pres">
      <dgm:prSet presAssocID="{457C3363-4858-4DF0-8F97-9EDE17AB1C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DE903E-2E95-46DA-AAB3-1034611383C2}" srcId="{88FDE280-C65A-4D25-AF63-88674C5E2F88}" destId="{50734F8D-4CDC-436B-B46D-00B7BB3699F6}" srcOrd="0" destOrd="0" parTransId="{AD1EB2D7-51F8-46D5-9486-C963179F7392}" sibTransId="{75C042E9-FC58-4EA5-9B97-AAC829BC83DA}"/>
    <dgm:cxn modelId="{634346DE-59DC-4E1F-8A50-15D5AC62F139}" type="presOf" srcId="{88FDE280-C65A-4D25-AF63-88674C5E2F88}" destId="{D6C05BB5-79A7-461C-9473-EDE8C9324905}" srcOrd="0" destOrd="0" presId="urn:microsoft.com/office/officeart/2005/8/layout/hProcess9"/>
    <dgm:cxn modelId="{A59CA34E-DE32-461F-A701-C1E6B8DA92EB}" srcId="{88FDE280-C65A-4D25-AF63-88674C5E2F88}" destId="{457C3363-4858-4DF0-8F97-9EDE17AB1C92}" srcOrd="2" destOrd="0" parTransId="{B78D0AE5-1956-4D30-AB12-E318F07FADD1}" sibTransId="{6FD40358-0C9D-4D43-8B16-0F20ABF1A796}"/>
    <dgm:cxn modelId="{92BD769B-F1A6-4DD4-B302-987C3DB9F218}" type="presOf" srcId="{50734F8D-4CDC-436B-B46D-00B7BB3699F6}" destId="{4B7E84DF-EE4B-4857-9F73-0DA00DD4E370}" srcOrd="0" destOrd="0" presId="urn:microsoft.com/office/officeart/2005/8/layout/hProcess9"/>
    <dgm:cxn modelId="{46E66042-CE86-47B6-A4D4-1C6043EB8C86}" type="presOf" srcId="{457C3363-4858-4DF0-8F97-9EDE17AB1C92}" destId="{E1B6908B-30D6-4F24-8133-559DD75D2414}" srcOrd="0" destOrd="0" presId="urn:microsoft.com/office/officeart/2005/8/layout/hProcess9"/>
    <dgm:cxn modelId="{C55C9884-4EC4-4D96-8DEB-77E7C712959C}" type="presOf" srcId="{62E4DBAF-4524-43DB-8007-06E7FC98934A}" destId="{CC1DBC48-4B21-47BE-9985-631A4050BF76}" srcOrd="0" destOrd="0" presId="urn:microsoft.com/office/officeart/2005/8/layout/hProcess9"/>
    <dgm:cxn modelId="{F62E8039-9A69-48CC-B89E-712E47585020}" srcId="{88FDE280-C65A-4D25-AF63-88674C5E2F88}" destId="{62E4DBAF-4524-43DB-8007-06E7FC98934A}" srcOrd="1" destOrd="0" parTransId="{95C1EEE3-C56A-448D-96AE-45C3B9771071}" sibTransId="{8168824F-1F98-475A-8104-CD855B54AC86}"/>
    <dgm:cxn modelId="{0C9D4620-CAF4-42E5-B485-D5A1C3048BF8}" type="presParOf" srcId="{D6C05BB5-79A7-461C-9473-EDE8C9324905}" destId="{93CD3D4C-3FFD-4979-B9B2-B2DA36DE2B6D}" srcOrd="0" destOrd="0" presId="urn:microsoft.com/office/officeart/2005/8/layout/hProcess9"/>
    <dgm:cxn modelId="{F2AB6CA1-6518-41CF-AAFD-B8F1D3511608}" type="presParOf" srcId="{D6C05BB5-79A7-461C-9473-EDE8C9324905}" destId="{8F80AAE9-A4AB-4F7F-AD84-3738EF443AE9}" srcOrd="1" destOrd="0" presId="urn:microsoft.com/office/officeart/2005/8/layout/hProcess9"/>
    <dgm:cxn modelId="{53428041-A1D4-47D1-BF8E-499E4C057198}" type="presParOf" srcId="{8F80AAE9-A4AB-4F7F-AD84-3738EF443AE9}" destId="{4B7E84DF-EE4B-4857-9F73-0DA00DD4E370}" srcOrd="0" destOrd="0" presId="urn:microsoft.com/office/officeart/2005/8/layout/hProcess9"/>
    <dgm:cxn modelId="{0C0E22F0-B9C6-462F-BBED-670B9DE9E159}" type="presParOf" srcId="{8F80AAE9-A4AB-4F7F-AD84-3738EF443AE9}" destId="{DBDB820B-4D34-4793-AEBC-47CB7603CC34}" srcOrd="1" destOrd="0" presId="urn:microsoft.com/office/officeart/2005/8/layout/hProcess9"/>
    <dgm:cxn modelId="{D1078AE3-7A2C-4C18-8A69-733578A3FEA5}" type="presParOf" srcId="{8F80AAE9-A4AB-4F7F-AD84-3738EF443AE9}" destId="{CC1DBC48-4B21-47BE-9985-631A4050BF76}" srcOrd="2" destOrd="0" presId="urn:microsoft.com/office/officeart/2005/8/layout/hProcess9"/>
    <dgm:cxn modelId="{F02870B1-CE19-4F24-96CD-63D770385FAF}" type="presParOf" srcId="{8F80AAE9-A4AB-4F7F-AD84-3738EF443AE9}" destId="{C75C2694-6C02-44B8-A691-CE5BA3D01F9B}" srcOrd="3" destOrd="0" presId="urn:microsoft.com/office/officeart/2005/8/layout/hProcess9"/>
    <dgm:cxn modelId="{7061AF24-51AC-430D-9079-795FCB036CFC}" type="presParOf" srcId="{8F80AAE9-A4AB-4F7F-AD84-3738EF443AE9}" destId="{E1B6908B-30D6-4F24-8133-559DD75D2414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DE280-C65A-4D25-AF63-88674C5E2F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0734F8D-4CDC-436B-B46D-00B7BB3699F6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App Store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D1EB2D7-51F8-46D5-9486-C963179F7392}" type="parTrans" cxnId="{CEDE903E-2E95-46DA-AAB3-1034611383C2}">
      <dgm:prSet/>
      <dgm:spPr/>
      <dgm:t>
        <a:bodyPr/>
        <a:lstStyle/>
        <a:p>
          <a:endParaRPr lang="zh-TW" altLang="en-US"/>
        </a:p>
      </dgm:t>
    </dgm:pt>
    <dgm:pt modelId="{75C042E9-FC58-4EA5-9B97-AAC829BC83DA}" type="sibTrans" cxnId="{CEDE903E-2E95-46DA-AAB3-1034611383C2}">
      <dgm:prSet/>
      <dgm:spPr/>
      <dgm:t>
        <a:bodyPr/>
        <a:lstStyle/>
        <a:p>
          <a:endParaRPr lang="zh-TW" altLang="en-US"/>
        </a:p>
      </dgm:t>
    </dgm:pt>
    <dgm:pt modelId="{62E4DBAF-4524-43DB-8007-06E7FC98934A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搜尋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”</a:t>
          </a:r>
          <a:r>
            <a:rPr lang="en-US" altLang="en-US" b="1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parent”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95C1EEE3-C56A-448D-96AE-45C3B9771071}" type="parTrans" cxnId="{F62E8039-9A69-48CC-B89E-712E47585020}">
      <dgm:prSet/>
      <dgm:spPr/>
      <dgm:t>
        <a:bodyPr/>
        <a:lstStyle/>
        <a:p>
          <a:endParaRPr lang="zh-TW" altLang="en-US"/>
        </a:p>
      </dgm:t>
    </dgm:pt>
    <dgm:pt modelId="{8168824F-1F98-475A-8104-CD855B54AC86}" type="sibTrans" cxnId="{F62E8039-9A69-48CC-B89E-712E47585020}">
      <dgm:prSet/>
      <dgm:spPr/>
      <dgm:t>
        <a:bodyPr/>
        <a:lstStyle/>
        <a:p>
          <a:endParaRPr lang="zh-TW" altLang="en-US"/>
        </a:p>
      </dgm:t>
    </dgm:pt>
    <dgm:pt modelId="{457C3363-4858-4DF0-8F97-9EDE17AB1C92}">
      <dgm:prSet phldrT="[文字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安裝</a:t>
          </a:r>
          <a:r>
            <a:rPr lang="en-US" altLang="en-US" b="1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 App</a:t>
          </a:r>
          <a:endParaRPr lang="zh-TW" alt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B78D0AE5-1956-4D30-AB12-E318F07FADD1}" type="parTrans" cxnId="{A59CA34E-DE32-461F-A701-C1E6B8DA92EB}">
      <dgm:prSet/>
      <dgm:spPr/>
      <dgm:t>
        <a:bodyPr/>
        <a:lstStyle/>
        <a:p>
          <a:endParaRPr lang="zh-TW" altLang="en-US"/>
        </a:p>
      </dgm:t>
    </dgm:pt>
    <dgm:pt modelId="{6FD40358-0C9D-4D43-8B16-0F20ABF1A796}" type="sibTrans" cxnId="{A59CA34E-DE32-461F-A701-C1E6B8DA92EB}">
      <dgm:prSet/>
      <dgm:spPr/>
      <dgm:t>
        <a:bodyPr/>
        <a:lstStyle/>
        <a:p>
          <a:endParaRPr lang="zh-TW" altLang="en-US"/>
        </a:p>
      </dgm:t>
    </dgm:pt>
    <dgm:pt modelId="{D6C05BB5-79A7-461C-9473-EDE8C9324905}" type="pres">
      <dgm:prSet presAssocID="{88FDE280-C65A-4D25-AF63-88674C5E2F88}" presName="CompostProcess" presStyleCnt="0">
        <dgm:presLayoutVars>
          <dgm:dir/>
          <dgm:resizeHandles val="exact"/>
        </dgm:presLayoutVars>
      </dgm:prSet>
      <dgm:spPr/>
    </dgm:pt>
    <dgm:pt modelId="{93CD3D4C-3FFD-4979-B9B2-B2DA36DE2B6D}" type="pres">
      <dgm:prSet presAssocID="{88FDE280-C65A-4D25-AF63-88674C5E2F88}" presName="arrow" presStyleLbl="bgShp" presStyleIdx="0" presStyleCnt="1"/>
      <dgm:spPr>
        <a:ln w="38100">
          <a:solidFill>
            <a:schemeClr val="accent1"/>
          </a:solidFill>
        </a:ln>
      </dgm:spPr>
    </dgm:pt>
    <dgm:pt modelId="{8F80AAE9-A4AB-4F7F-AD84-3738EF443AE9}" type="pres">
      <dgm:prSet presAssocID="{88FDE280-C65A-4D25-AF63-88674C5E2F88}" presName="linearProcess" presStyleCnt="0"/>
      <dgm:spPr/>
    </dgm:pt>
    <dgm:pt modelId="{4B7E84DF-EE4B-4857-9F73-0DA00DD4E370}" type="pres">
      <dgm:prSet presAssocID="{50734F8D-4CDC-436B-B46D-00B7BB3699F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B820B-4D34-4793-AEBC-47CB7603CC34}" type="pres">
      <dgm:prSet presAssocID="{75C042E9-FC58-4EA5-9B97-AAC829BC83DA}" presName="sibTrans" presStyleCnt="0"/>
      <dgm:spPr/>
    </dgm:pt>
    <dgm:pt modelId="{CC1DBC48-4B21-47BE-9985-631A4050BF76}" type="pres">
      <dgm:prSet presAssocID="{62E4DBAF-4524-43DB-8007-06E7FC9893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5C2694-6C02-44B8-A691-CE5BA3D01F9B}" type="pres">
      <dgm:prSet presAssocID="{8168824F-1F98-475A-8104-CD855B54AC86}" presName="sibTrans" presStyleCnt="0"/>
      <dgm:spPr/>
    </dgm:pt>
    <dgm:pt modelId="{E1B6908B-30D6-4F24-8133-559DD75D2414}" type="pres">
      <dgm:prSet presAssocID="{457C3363-4858-4DF0-8F97-9EDE17AB1C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CDBBBD-BE1F-4C90-B09B-7693FA8899CD}" type="presOf" srcId="{62E4DBAF-4524-43DB-8007-06E7FC98934A}" destId="{CC1DBC48-4B21-47BE-9985-631A4050BF76}" srcOrd="0" destOrd="0" presId="urn:microsoft.com/office/officeart/2005/8/layout/hProcess9"/>
    <dgm:cxn modelId="{CEDE903E-2E95-46DA-AAB3-1034611383C2}" srcId="{88FDE280-C65A-4D25-AF63-88674C5E2F88}" destId="{50734F8D-4CDC-436B-B46D-00B7BB3699F6}" srcOrd="0" destOrd="0" parTransId="{AD1EB2D7-51F8-46D5-9486-C963179F7392}" sibTransId="{75C042E9-FC58-4EA5-9B97-AAC829BC83DA}"/>
    <dgm:cxn modelId="{A59CA34E-DE32-461F-A701-C1E6B8DA92EB}" srcId="{88FDE280-C65A-4D25-AF63-88674C5E2F88}" destId="{457C3363-4858-4DF0-8F97-9EDE17AB1C92}" srcOrd="2" destOrd="0" parTransId="{B78D0AE5-1956-4D30-AB12-E318F07FADD1}" sibTransId="{6FD40358-0C9D-4D43-8B16-0F20ABF1A796}"/>
    <dgm:cxn modelId="{4E86D5F4-86AC-47BA-AA34-7A18C304C3DE}" type="presOf" srcId="{457C3363-4858-4DF0-8F97-9EDE17AB1C92}" destId="{E1B6908B-30D6-4F24-8133-559DD75D2414}" srcOrd="0" destOrd="0" presId="urn:microsoft.com/office/officeart/2005/8/layout/hProcess9"/>
    <dgm:cxn modelId="{D61F5E42-5F28-4A28-AC8B-EEF4837BC718}" type="presOf" srcId="{88FDE280-C65A-4D25-AF63-88674C5E2F88}" destId="{D6C05BB5-79A7-461C-9473-EDE8C9324905}" srcOrd="0" destOrd="0" presId="urn:microsoft.com/office/officeart/2005/8/layout/hProcess9"/>
    <dgm:cxn modelId="{2C78EBDD-3872-4220-92EB-F30FD5653465}" type="presOf" srcId="{50734F8D-4CDC-436B-B46D-00B7BB3699F6}" destId="{4B7E84DF-EE4B-4857-9F73-0DA00DD4E370}" srcOrd="0" destOrd="0" presId="urn:microsoft.com/office/officeart/2005/8/layout/hProcess9"/>
    <dgm:cxn modelId="{F62E8039-9A69-48CC-B89E-712E47585020}" srcId="{88FDE280-C65A-4D25-AF63-88674C5E2F88}" destId="{62E4DBAF-4524-43DB-8007-06E7FC98934A}" srcOrd="1" destOrd="0" parTransId="{95C1EEE3-C56A-448D-96AE-45C3B9771071}" sibTransId="{8168824F-1F98-475A-8104-CD855B54AC86}"/>
    <dgm:cxn modelId="{72BD1628-0354-491C-83B3-D3C435C5411D}" type="presParOf" srcId="{D6C05BB5-79A7-461C-9473-EDE8C9324905}" destId="{93CD3D4C-3FFD-4979-B9B2-B2DA36DE2B6D}" srcOrd="0" destOrd="0" presId="urn:microsoft.com/office/officeart/2005/8/layout/hProcess9"/>
    <dgm:cxn modelId="{F71A41B9-FF1C-4F14-A644-CB53DF2675C8}" type="presParOf" srcId="{D6C05BB5-79A7-461C-9473-EDE8C9324905}" destId="{8F80AAE9-A4AB-4F7F-AD84-3738EF443AE9}" srcOrd="1" destOrd="0" presId="urn:microsoft.com/office/officeart/2005/8/layout/hProcess9"/>
    <dgm:cxn modelId="{0B9ABB4D-AF91-482C-9B01-D458C0A312CB}" type="presParOf" srcId="{8F80AAE9-A4AB-4F7F-AD84-3738EF443AE9}" destId="{4B7E84DF-EE4B-4857-9F73-0DA00DD4E370}" srcOrd="0" destOrd="0" presId="urn:microsoft.com/office/officeart/2005/8/layout/hProcess9"/>
    <dgm:cxn modelId="{99A21896-3CFE-4A14-B9CC-856E782AD7A7}" type="presParOf" srcId="{8F80AAE9-A4AB-4F7F-AD84-3738EF443AE9}" destId="{DBDB820B-4D34-4793-AEBC-47CB7603CC34}" srcOrd="1" destOrd="0" presId="urn:microsoft.com/office/officeart/2005/8/layout/hProcess9"/>
    <dgm:cxn modelId="{F96BEFBE-F38D-403D-BD38-EAECEB3FD190}" type="presParOf" srcId="{8F80AAE9-A4AB-4F7F-AD84-3738EF443AE9}" destId="{CC1DBC48-4B21-47BE-9985-631A4050BF76}" srcOrd="2" destOrd="0" presId="urn:microsoft.com/office/officeart/2005/8/layout/hProcess9"/>
    <dgm:cxn modelId="{3308B8DE-1FFA-424C-B615-01C1F819288C}" type="presParOf" srcId="{8F80AAE9-A4AB-4F7F-AD84-3738EF443AE9}" destId="{C75C2694-6C02-44B8-A691-CE5BA3D01F9B}" srcOrd="3" destOrd="0" presId="urn:microsoft.com/office/officeart/2005/8/layout/hProcess9"/>
    <dgm:cxn modelId="{584D63E7-346E-4A6B-A77D-619FCC264306}" type="presParOf" srcId="{8F80AAE9-A4AB-4F7F-AD84-3738EF443AE9}" destId="{E1B6908B-30D6-4F24-8133-559DD75D2414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CD3D4C-3FFD-4979-B9B2-B2DA36DE2B6D}">
      <dsp:nvSpPr>
        <dsp:cNvPr id="0" name=""/>
        <dsp:cNvSpPr/>
      </dsp:nvSpPr>
      <dsp:spPr>
        <a:xfrm>
          <a:off x="605437" y="0"/>
          <a:ext cx="6861619" cy="23574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E84DF-EE4B-4857-9F73-0DA00DD4E370}">
      <dsp:nvSpPr>
        <dsp:cNvPr id="0" name=""/>
        <dsp:cNvSpPr/>
      </dsp:nvSpPr>
      <dsp:spPr>
        <a:xfrm>
          <a:off x="212848" y="707236"/>
          <a:ext cx="2421748" cy="9429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Play Store</a:t>
          </a:r>
          <a:endParaRPr lang="zh-TW" altLang="en-US" sz="17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2848" y="707236"/>
        <a:ext cx="2421748" cy="942981"/>
      </dsp:txXfrm>
    </dsp:sp>
    <dsp:sp modelId="{CC1DBC48-4B21-47BE-9985-631A4050BF76}">
      <dsp:nvSpPr>
        <dsp:cNvPr id="0" name=""/>
        <dsp:cNvSpPr/>
      </dsp:nvSpPr>
      <dsp:spPr>
        <a:xfrm>
          <a:off x="2825372" y="707236"/>
          <a:ext cx="2421748" cy="9429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搜尋</a:t>
          </a:r>
          <a:r>
            <a:rPr lang="en-US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”</a:t>
          </a:r>
          <a:r>
            <a:rPr lang="en-US" altLang="en-US" sz="1700" b="1" kern="1200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parent”</a:t>
          </a:r>
          <a:endParaRPr lang="zh-TW" altLang="en-US" sz="17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25372" y="707236"/>
        <a:ext cx="2421748" cy="942981"/>
      </dsp:txXfrm>
    </dsp:sp>
    <dsp:sp modelId="{E1B6908B-30D6-4F24-8133-559DD75D2414}">
      <dsp:nvSpPr>
        <dsp:cNvPr id="0" name=""/>
        <dsp:cNvSpPr/>
      </dsp:nvSpPr>
      <dsp:spPr>
        <a:xfrm>
          <a:off x="5437896" y="707236"/>
          <a:ext cx="2421748" cy="9429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安裝</a:t>
          </a:r>
          <a:r>
            <a:rPr lang="en-US" altLang="en-US" sz="1700" b="1" kern="1200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sz="17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 App</a:t>
          </a:r>
          <a:endParaRPr lang="zh-TW" altLang="en-US" sz="17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437896" y="707236"/>
        <a:ext cx="2421748" cy="942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CD3D4C-3FFD-4979-B9B2-B2DA36DE2B6D}">
      <dsp:nvSpPr>
        <dsp:cNvPr id="0" name=""/>
        <dsp:cNvSpPr/>
      </dsp:nvSpPr>
      <dsp:spPr>
        <a:xfrm>
          <a:off x="589363" y="0"/>
          <a:ext cx="6679452" cy="18573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E84DF-EE4B-4857-9F73-0DA00DD4E370}">
      <dsp:nvSpPr>
        <dsp:cNvPr id="0" name=""/>
        <dsp:cNvSpPr/>
      </dsp:nvSpPr>
      <dsp:spPr>
        <a:xfrm>
          <a:off x="3813" y="557216"/>
          <a:ext cx="2496881" cy="74295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App Store</a:t>
          </a:r>
          <a:endParaRPr lang="zh-TW" altLang="en-US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13" y="557216"/>
        <a:ext cx="2496881" cy="742955"/>
      </dsp:txXfrm>
    </dsp:sp>
    <dsp:sp modelId="{CC1DBC48-4B21-47BE-9985-631A4050BF76}">
      <dsp:nvSpPr>
        <dsp:cNvPr id="0" name=""/>
        <dsp:cNvSpPr/>
      </dsp:nvSpPr>
      <dsp:spPr>
        <a:xfrm>
          <a:off x="2680649" y="557216"/>
          <a:ext cx="2496881" cy="74295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搜尋</a:t>
          </a:r>
          <a:r>
            <a:rPr lang="en-US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”</a:t>
          </a:r>
          <a:r>
            <a:rPr lang="en-US" altLang="en-US" sz="1600" b="1" kern="1200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parent”</a:t>
          </a:r>
          <a:endParaRPr lang="zh-TW" altLang="en-US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80649" y="557216"/>
        <a:ext cx="2496881" cy="742955"/>
      </dsp:txXfrm>
    </dsp:sp>
    <dsp:sp modelId="{E1B6908B-30D6-4F24-8133-559DD75D2414}">
      <dsp:nvSpPr>
        <dsp:cNvPr id="0" name=""/>
        <dsp:cNvSpPr/>
      </dsp:nvSpPr>
      <dsp:spPr>
        <a:xfrm>
          <a:off x="5357485" y="557216"/>
          <a:ext cx="2496881" cy="74295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安裝</a:t>
          </a:r>
          <a:r>
            <a:rPr lang="en-US" altLang="en-US" sz="1600" b="1" kern="1200" dirty="0" err="1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eClass</a:t>
          </a:r>
          <a:r>
            <a:rPr lang="en-US" altLang="en-US" sz="16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 Parent App</a:t>
          </a:r>
          <a:endParaRPr lang="zh-TW" altLang="en-US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57485" y="557216"/>
        <a:ext cx="2496881" cy="74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15BD91F-24DD-42A8-8E9D-7B3C8ED372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6461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1225"/>
            <a:ext cx="544195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914076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F7F7AC9-0D86-4A9F-9E79-B80ED1D4B2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66070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D29CF57-834E-48CF-A644-840D72443F57}" type="slidenum">
              <a:rPr lang="en-US" altLang="zh-TW" smtClean="0">
                <a:ea typeface="新細明體" pitchFamily="18" charset="-120"/>
              </a:rPr>
              <a:pPr defTabSz="912813"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For In-House Training ONLY: DO NOT DISTRIBUTE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504F55B-B248-4C7A-89CB-5F135F1FCDA9}" type="slidenum">
              <a:rPr lang="en-US" altLang="zh-TW" smtClean="0">
                <a:ea typeface="新細明體" pitchFamily="18" charset="-120"/>
              </a:rPr>
              <a:pPr defTabSz="912813"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F7AC9-0D86-4A9F-9E79-B80ED1D4B2B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B8BF638-799C-4AC2-9A7E-8F3F2A2ECD4F}" type="slidenum">
              <a:rPr lang="en-US" altLang="zh-TW" smtClean="0">
                <a:ea typeface="新細明體" pitchFamily="18" charset="-120"/>
              </a:rPr>
              <a:pPr defTabSz="912813"/>
              <a:t>14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DFA53A5-E6E0-4476-AB94-820002E19CD2}" type="slidenum">
              <a:rPr lang="en-US" altLang="zh-TW" smtClean="0">
                <a:ea typeface="新細明體" pitchFamily="18" charset="-120"/>
              </a:rPr>
              <a:pPr defTabSz="912813"/>
              <a:t>17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DE1A478-E142-4ACE-9B50-D6A2D28CCC83}" type="slidenum">
              <a:rPr lang="en-US" altLang="zh-TW" smtClean="0">
                <a:ea typeface="新細明體" pitchFamily="18" charset="-120"/>
              </a:rPr>
              <a:pPr defTabSz="912813"/>
              <a:t>20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DE1A478-E142-4ACE-9B50-D6A2D28CCC83}" type="slidenum">
              <a:rPr lang="en-US" altLang="zh-TW" smtClean="0">
                <a:ea typeface="新細明體" pitchFamily="18" charset="-120"/>
              </a:rPr>
              <a:pPr defTabSz="912813"/>
              <a:t>21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CE20A2A-FCF5-4FF4-BA50-9B8B352C2389}" type="slidenum">
              <a:rPr lang="en-US" altLang="zh-TW" smtClean="0">
                <a:ea typeface="新細明體" pitchFamily="18" charset="-120"/>
              </a:rPr>
              <a:pPr defTabSz="912813"/>
              <a:t>22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1331913" y="2420938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5" name="圖片 6" descr="Full Color logo with full comapany nam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6248400"/>
            <a:ext cx="12858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41CF-EDFE-45C7-A597-A6B285D3CC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5463-8007-4EBA-AE58-798404EB3B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34B9-8DEC-444C-BC69-18DFDE3872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073B-8568-4246-AF44-D936B8BEE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9E30-8839-459D-84AA-B9D1DF930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AE9A-36CD-49F2-924E-EEE3D5D4A0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AE64-F4C8-480F-885E-8DA3E989B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358B-89F8-4941-98B7-74C091425F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4644-06A4-4B55-88A2-E1589B4885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1772-07CA-49D0-80C7-D9043703F6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E984-2CC7-4C27-B6EA-F1F3D54FBF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6477-5985-4A01-9C03-B93F33EF7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BB1E-13CB-40C9-8E69-A760EDCEE0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ea typeface="新細明體" charset="-120"/>
              </a:defRPr>
            </a:lvl1pPr>
          </a:lstStyle>
          <a:p>
            <a:pPr>
              <a:defRPr/>
            </a:pPr>
            <a:fld id="{5685E24C-6CF4-4EFB-A300-124294619D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331913" y="1412875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1032" name="圖片 6" descr="Full Color logo with full comapany name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6248400"/>
            <a:ext cx="12858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16.jpe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6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6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6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5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broadlearning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971550" y="1916113"/>
            <a:ext cx="7921625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2124075" y="3316239"/>
            <a:ext cx="4895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3600" dirty="0" err="1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parent App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手機應用程式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家長使用手冊</a:t>
            </a:r>
          </a:p>
          <a:p>
            <a:pPr algn="ctr" eaLnBrk="0" hangingPunct="0"/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4221088"/>
            <a:ext cx="7239000" cy="1444625"/>
          </a:xfrm>
        </p:spPr>
        <p:txBody>
          <a:bodyPr/>
          <a:lstStyle/>
          <a:p>
            <a:pPr algn="ctr" eaLnBrk="1" hangingPunct="1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(KIS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幼稚園版適用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8" name="Picture 7" descr="Z:\Training\Admin Training\Individual_module_resource\eClass APP\from Creative TEAM\APP_LOGO\app_icon_51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0500" y="1161356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/>
                <a:gridCol w="2460104"/>
                <a:gridCol w="3048000"/>
              </a:tblGrid>
              <a:tr h="76701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90796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電子通告 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en-US" b="1" dirty="0" err="1" smtClean="0">
                <a:latin typeface="微軟正黑體" pitchFamily="34" charset="-120"/>
                <a:ea typeface="微軟正黑體" pitchFamily="34" charset="-120"/>
              </a:rPr>
              <a:t>eNotice</a:t>
            </a:r>
            <a:r>
              <a:rPr lang="en-US" altLang="en-US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6096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46104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5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46102" name="Picture 3"/>
          <p:cNvPicPr>
            <a:picLocks noChangeAspect="1" noChangeArrowheads="1"/>
          </p:cNvPicPr>
          <p:nvPr/>
        </p:nvPicPr>
        <p:blipFill>
          <a:blip r:embed="rId3" cstate="print"/>
          <a:srcRect b="10516"/>
          <a:stretch>
            <a:fillRect/>
          </a:stretch>
        </p:blipFill>
        <p:spPr bwMode="auto">
          <a:xfrm>
            <a:off x="168992" y="3003351"/>
            <a:ext cx="2530800" cy="4026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103" name="Rectangle 10"/>
          <p:cNvSpPr>
            <a:spLocks noChangeArrowheads="1"/>
          </p:cNvSpPr>
          <p:nvPr/>
        </p:nvSpPr>
        <p:spPr bwMode="auto">
          <a:xfrm>
            <a:off x="168992" y="4464496"/>
            <a:ext cx="1214420" cy="4286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6101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107504" y="234888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於「目錄」按「通告」</a:t>
            </a:r>
            <a:endParaRPr lang="en-US" altLang="zh-HK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504" y="256490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按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「簽署」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79912" y="234888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推至頁面底部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16692" y="234888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填寫選擇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68344" y="234888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按「簽署」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1" name="Picture 3" descr="U:\parent talk (general)\screen capture (IP eclass app)\SC20141111-102031.png"/>
          <p:cNvPicPr>
            <a:picLocks noChangeAspect="1" noChangeArrowheads="1"/>
          </p:cNvPicPr>
          <p:nvPr/>
        </p:nvPicPr>
        <p:blipFill>
          <a:blip r:embed="rId5" cstate="print"/>
          <a:srcRect b="8779"/>
          <a:stretch>
            <a:fillRect/>
          </a:stretch>
        </p:blipFill>
        <p:spPr bwMode="auto">
          <a:xfrm>
            <a:off x="3810228" y="3068960"/>
            <a:ext cx="21313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U:\parent talk (general)\screen capture (IP eclass app)\SC20141111-102054.png"/>
          <p:cNvPicPr>
            <a:picLocks noChangeAspect="1" noChangeArrowheads="1"/>
          </p:cNvPicPr>
          <p:nvPr/>
        </p:nvPicPr>
        <p:blipFill>
          <a:blip r:embed="rId6" cstate="print"/>
          <a:srcRect t="24007" b="10374"/>
          <a:stretch>
            <a:fillRect/>
          </a:stretch>
        </p:blipFill>
        <p:spPr bwMode="auto">
          <a:xfrm>
            <a:off x="6372200" y="3140927"/>
            <a:ext cx="2530025" cy="295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372200" y="5661248"/>
            <a:ext cx="252028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向下箭號 18"/>
          <p:cNvSpPr/>
          <p:nvPr/>
        </p:nvSpPr>
        <p:spPr bwMode="auto">
          <a:xfrm>
            <a:off x="4283968" y="3861048"/>
            <a:ext cx="1296144" cy="2564904"/>
          </a:xfrm>
          <a:prstGeom prst="downArrow">
            <a:avLst>
              <a:gd name="adj1" fmla="val 16856"/>
              <a:gd name="adj2" fmla="val 35644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372200" y="3573016"/>
            <a:ext cx="2520280" cy="165618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3" name="Picture 2" descr="U:\parent talk (general)\screen capture (IP eclass app)\SC20141111-101958.png"/>
          <p:cNvPicPr>
            <a:picLocks noChangeAspect="1" noChangeArrowheads="1"/>
          </p:cNvPicPr>
          <p:nvPr/>
        </p:nvPicPr>
        <p:blipFill>
          <a:blip r:embed="rId7" cstate="print"/>
          <a:srcRect b="8791"/>
          <a:stretch>
            <a:fillRect/>
          </a:stretch>
        </p:blipFill>
        <p:spPr bwMode="auto">
          <a:xfrm>
            <a:off x="971600" y="3501008"/>
            <a:ext cx="2530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987824" y="4365104"/>
            <a:ext cx="432048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285750" y="1571624"/>
          <a:ext cx="8606730" cy="5286375"/>
        </p:xfrm>
        <a:graphic>
          <a:graphicData uri="http://schemas.openxmlformats.org/drawingml/2006/table">
            <a:tbl>
              <a:tblPr/>
              <a:tblGrid>
                <a:gridCol w="2990106"/>
                <a:gridCol w="2747714"/>
                <a:gridCol w="2868910"/>
              </a:tblGrid>
              <a:tr h="7565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66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66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29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6"/>
                    </a:solidFill>
                  </a:tcPr>
                </a:tc>
              </a:tr>
            </a:tbl>
          </a:graphicData>
        </a:graphic>
      </p:graphicFrame>
      <p:sp>
        <p:nvSpPr>
          <p:cNvPr id="471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電子通告 </a:t>
            </a:r>
            <a:r>
              <a:rPr lang="en-US" altLang="en-US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en-US" b="1" smtClean="0">
                <a:latin typeface="微軟正黑體" pitchFamily="34" charset="-120"/>
                <a:ea typeface="微軟正黑體" pitchFamily="34" charset="-120"/>
              </a:rPr>
              <a:t>eNotice)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7120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47127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8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47124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251520" y="2350621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 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於「目錄」按「通告」</a:t>
            </a:r>
            <a:endParaRPr lang="en-US" altLang="zh-HK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1520" y="270892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 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按「簽署」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22779" y="2350621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推至頁面底部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72676" y="234888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填寫選擇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5" name="Picture 2" descr="C:\Users\patlai\Dropbox\Pat\eClass App\Cap Screen\相片 4-8-14上午01 39 33.png"/>
          <p:cNvPicPr>
            <a:picLocks noChangeAspect="1" noChangeArrowheads="1"/>
          </p:cNvPicPr>
          <p:nvPr/>
        </p:nvPicPr>
        <p:blipFill>
          <a:blip r:embed="rId4" cstate="print"/>
          <a:srcRect t="3307"/>
          <a:stretch>
            <a:fillRect/>
          </a:stretch>
        </p:blipFill>
        <p:spPr bwMode="auto">
          <a:xfrm>
            <a:off x="467544" y="3068960"/>
            <a:ext cx="2214562" cy="3281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26" name="Rectangle 10"/>
          <p:cNvSpPr>
            <a:spLocks noChangeArrowheads="1"/>
          </p:cNvSpPr>
          <p:nvPr/>
        </p:nvSpPr>
        <p:spPr bwMode="auto">
          <a:xfrm>
            <a:off x="1907704" y="6021288"/>
            <a:ext cx="288032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9" name="Picture 7" descr="C:\Users\patlai\Dropbox\Pat\eClass App\Cap Screen\相片 4-8-14上午01 40 15.png"/>
          <p:cNvPicPr>
            <a:picLocks noChangeAspect="1" noChangeArrowheads="1"/>
          </p:cNvPicPr>
          <p:nvPr/>
        </p:nvPicPr>
        <p:blipFill>
          <a:blip r:embed="rId5" cstate="print"/>
          <a:srcRect t="3181"/>
          <a:stretch>
            <a:fillRect/>
          </a:stretch>
        </p:blipFill>
        <p:spPr bwMode="auto">
          <a:xfrm>
            <a:off x="6287715" y="3027759"/>
            <a:ext cx="22447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452320" y="2348880"/>
            <a:ext cx="1460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5.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按「簽署」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6" name="Picture 2" descr="C:\Users\patlai\Dropbox\Pat\eClass App\Cap Screen\相片 4-8-14上午01 39 33.png"/>
          <p:cNvPicPr>
            <a:picLocks noChangeAspect="1" noChangeArrowheads="1"/>
          </p:cNvPicPr>
          <p:nvPr/>
        </p:nvPicPr>
        <p:blipFill>
          <a:blip r:embed="rId6" cstate="print"/>
          <a:srcRect l="76181" t="28569" r="12936" b="57147"/>
          <a:stretch>
            <a:fillRect/>
          </a:stretch>
        </p:blipFill>
        <p:spPr bwMode="auto">
          <a:xfrm>
            <a:off x="2267744" y="3717032"/>
            <a:ext cx="288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patlai\Dropbox\Pat\eClass App\Cap Screen\相片 4-8-14上午01 39 33.png"/>
          <p:cNvPicPr>
            <a:picLocks noChangeAspect="1" noChangeArrowheads="1"/>
          </p:cNvPicPr>
          <p:nvPr/>
        </p:nvPicPr>
        <p:blipFill>
          <a:blip r:embed="rId6" cstate="print"/>
          <a:srcRect l="76181" t="28569" r="12936" b="57147"/>
          <a:stretch>
            <a:fillRect/>
          </a:stretch>
        </p:blipFill>
        <p:spPr bwMode="auto">
          <a:xfrm>
            <a:off x="2267744" y="4293096"/>
            <a:ext cx="288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patlai\Dropbox\Pat\eClass App\Cap Screen\相片 4-8-14上午01 39 33.png"/>
          <p:cNvPicPr>
            <a:picLocks noChangeAspect="1" noChangeArrowheads="1"/>
          </p:cNvPicPr>
          <p:nvPr/>
        </p:nvPicPr>
        <p:blipFill>
          <a:blip r:embed="rId6" cstate="print"/>
          <a:srcRect l="76181" t="28569" r="12936" b="57147"/>
          <a:stretch>
            <a:fillRect/>
          </a:stretch>
        </p:blipFill>
        <p:spPr bwMode="auto">
          <a:xfrm>
            <a:off x="2267744" y="4941168"/>
            <a:ext cx="288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U:\parent talk (general)\screen capture (IP eclass app)\SC20141111-101958.png"/>
          <p:cNvPicPr>
            <a:picLocks noChangeAspect="1" noChangeArrowheads="1"/>
          </p:cNvPicPr>
          <p:nvPr/>
        </p:nvPicPr>
        <p:blipFill>
          <a:blip r:embed="rId7" cstate="print"/>
          <a:srcRect l="2784" t="17598" r="35973" b="69803"/>
          <a:stretch>
            <a:fillRect/>
          </a:stretch>
        </p:blipFill>
        <p:spPr bwMode="auto">
          <a:xfrm>
            <a:off x="539552" y="3645024"/>
            <a:ext cx="1584176" cy="57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123728" y="3717032"/>
            <a:ext cx="504056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3491880" y="2944638"/>
            <a:ext cx="2286000" cy="3868738"/>
            <a:chOff x="3491880" y="2944638"/>
            <a:chExt cx="2286000" cy="3868738"/>
          </a:xfrm>
        </p:grpSpPr>
        <p:pic>
          <p:nvPicPr>
            <p:cNvPr id="27" name="Picture 6" descr="C:\Users\patlai\Dropbox\Pat\eClass App\Cap Screen\相片 4-8-14上午01 39 51.png"/>
            <p:cNvPicPr>
              <a:picLocks noChangeAspect="1" noChangeArrowheads="1"/>
            </p:cNvPicPr>
            <p:nvPr/>
          </p:nvPicPr>
          <p:blipFill>
            <a:blip r:embed="rId8" cstate="print"/>
            <a:srcRect t="4666"/>
            <a:stretch>
              <a:fillRect/>
            </a:stretch>
          </p:blipFill>
          <p:spPr bwMode="auto">
            <a:xfrm>
              <a:off x="3491880" y="2944638"/>
              <a:ext cx="2286000" cy="3868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" name="Picture 3" descr="U:\parent talk (general)\screen capture (IP eclass app)\SC20141111-102031.png"/>
            <p:cNvPicPr>
              <a:picLocks noChangeAspect="1" noChangeArrowheads="1"/>
            </p:cNvPicPr>
            <p:nvPr/>
          </p:nvPicPr>
          <p:blipFill>
            <a:blip r:embed="rId9" cstate="print"/>
            <a:srcRect t="12595" b="8964"/>
            <a:stretch>
              <a:fillRect/>
            </a:stretch>
          </p:blipFill>
          <p:spPr bwMode="auto">
            <a:xfrm>
              <a:off x="3491880" y="3212976"/>
              <a:ext cx="2286000" cy="3187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5" descr="U:\parent talk (general)\screen capture (IP eclass app)\SC20141111-102054.png"/>
          <p:cNvPicPr>
            <a:picLocks noChangeAspect="1" noChangeArrowheads="1"/>
          </p:cNvPicPr>
          <p:nvPr/>
        </p:nvPicPr>
        <p:blipFill>
          <a:blip r:embed="rId10" cstate="print"/>
          <a:srcRect t="24007" b="10374"/>
          <a:stretch>
            <a:fillRect/>
          </a:stretch>
        </p:blipFill>
        <p:spPr bwMode="auto">
          <a:xfrm>
            <a:off x="6300192" y="3501008"/>
            <a:ext cx="22214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300192" y="4005064"/>
            <a:ext cx="2232248" cy="151216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287715" y="6124103"/>
            <a:ext cx="223224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向下箭號 23"/>
          <p:cNvSpPr/>
          <p:nvPr/>
        </p:nvSpPr>
        <p:spPr bwMode="auto">
          <a:xfrm>
            <a:off x="3935338" y="3573016"/>
            <a:ext cx="1296144" cy="2160000"/>
          </a:xfrm>
          <a:prstGeom prst="downArrow">
            <a:avLst>
              <a:gd name="adj1" fmla="val 16856"/>
              <a:gd name="adj2" fmla="val 35644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9792"/>
                <a:gridCol w="6444208"/>
              </a:tblGrid>
              <a:tr h="7670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90796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1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考勤紀錄</a:t>
            </a:r>
            <a:r>
              <a:rPr lang="en-US" altLang="en-US" smtClean="0">
                <a:ea typeface="微軟正黑體" pitchFamily="34" charset="-120"/>
                <a:cs typeface="Times New Roman" pitchFamily="18" charset="0"/>
              </a:rPr>
              <a:t>(eAttendance)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50192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50200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1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50197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0" y="2276872"/>
            <a:ext cx="244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檢視是日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考勤紀錄 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/>
            <a:endParaRPr lang="zh-TW" altLang="en-US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99792" y="2300679"/>
            <a:ext cx="6644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詳細考勤紀錄：於「目錄」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按「考勤紀錄」</a:t>
            </a: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&gt;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詳細考勤紀錄 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b="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4" cstate="print"/>
          <a:srcRect b="6775"/>
          <a:stretch>
            <a:fillRect/>
          </a:stretch>
        </p:blipFill>
        <p:spPr bwMode="auto">
          <a:xfrm>
            <a:off x="106834" y="2708671"/>
            <a:ext cx="2520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Rectangle 10"/>
          <p:cNvSpPr>
            <a:spLocks noChangeArrowheads="1"/>
          </p:cNvSpPr>
          <p:nvPr/>
        </p:nvSpPr>
        <p:spPr bwMode="auto">
          <a:xfrm>
            <a:off x="0" y="4444528"/>
            <a:ext cx="2643188" cy="9286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/>
          <a:srcRect b="6775"/>
          <a:stretch>
            <a:fillRect/>
          </a:stretch>
        </p:blipFill>
        <p:spPr bwMode="auto">
          <a:xfrm>
            <a:off x="5652120" y="2681287"/>
            <a:ext cx="2520950" cy="417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 b="10516"/>
          <a:stretch>
            <a:fillRect/>
          </a:stretch>
        </p:blipFill>
        <p:spPr bwMode="auto">
          <a:xfrm>
            <a:off x="2843808" y="2682000"/>
            <a:ext cx="2625060" cy="41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99" name="Rectangle 10"/>
          <p:cNvSpPr>
            <a:spLocks noChangeArrowheads="1"/>
          </p:cNvSpPr>
          <p:nvPr/>
        </p:nvSpPr>
        <p:spPr bwMode="auto">
          <a:xfrm>
            <a:off x="2843808" y="4653136"/>
            <a:ext cx="2088232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1760"/>
                <a:gridCol w="6732240"/>
              </a:tblGrid>
              <a:tr h="7670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zh-TW" alt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590796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考勤紀錄</a:t>
            </a:r>
            <a:r>
              <a:rPr lang="en-US" altLang="en-US" smtClean="0">
                <a:ea typeface="微軟正黑體" pitchFamily="34" charset="-120"/>
                <a:cs typeface="Times New Roman" pitchFamily="18" charset="0"/>
              </a:rPr>
              <a:t>(eAttendance)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51216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51225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6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ea typeface="微軟正黑體" pitchFamily="34" charset="-120"/>
                </a:rPr>
                <a:t>(</a:t>
              </a:r>
              <a:r>
                <a:rPr lang="zh-TW" altLang="en-US" sz="2400" dirty="0">
                  <a:ea typeface="微軟正黑體" pitchFamily="34" charset="-120"/>
                </a:rPr>
                <a:t>家長效果</a:t>
              </a:r>
              <a:r>
                <a:rPr lang="en-US" altLang="zh-TW" sz="2400" dirty="0">
                  <a:ea typeface="微軟正黑體" pitchFamily="34" charset="-120"/>
                </a:rPr>
                <a:t>)</a:t>
              </a:r>
              <a:endParaRPr lang="zh-TW" altLang="en-US" sz="2400" dirty="0"/>
            </a:p>
          </p:txBody>
        </p:sp>
      </p:grpSp>
      <p:pic>
        <p:nvPicPr>
          <p:cNvPr id="51221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699792" y="2300679"/>
            <a:ext cx="549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詳細考勤紀錄：按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「考勤紀錄」</a:t>
            </a:r>
            <a:r>
              <a:rPr lang="en-US" altLang="zh-TW" b="0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詳細考勤紀錄 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b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276872"/>
            <a:ext cx="244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檢視是日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考勤紀錄 </a:t>
            </a:r>
            <a:endParaRPr lang="zh-HK" altLang="en-US" b="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/>
            <a:endParaRPr lang="zh-TW" altLang="en-US" b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4" cstate="print"/>
          <a:srcRect b="8505"/>
          <a:stretch>
            <a:fillRect/>
          </a:stretch>
        </p:blipFill>
        <p:spPr bwMode="auto">
          <a:xfrm>
            <a:off x="70322" y="2790063"/>
            <a:ext cx="2341438" cy="38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9" name="Rectangle 10"/>
          <p:cNvSpPr>
            <a:spLocks noChangeArrowheads="1"/>
          </p:cNvSpPr>
          <p:nvPr/>
        </p:nvSpPr>
        <p:spPr bwMode="auto">
          <a:xfrm>
            <a:off x="107504" y="4286250"/>
            <a:ext cx="2214563" cy="7858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/>
          <a:srcRect b="8388"/>
          <a:stretch>
            <a:fillRect/>
          </a:stretch>
        </p:blipFill>
        <p:spPr bwMode="auto">
          <a:xfrm>
            <a:off x="5579442" y="2636912"/>
            <a:ext cx="2520950" cy="41044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1" name="圖片 20" descr="Screenshot_2015-08-24-11-24-28.png"/>
          <p:cNvPicPr>
            <a:picLocks noChangeAspect="1"/>
          </p:cNvPicPr>
          <p:nvPr/>
        </p:nvPicPr>
        <p:blipFill>
          <a:blip r:embed="rId6" cstate="print"/>
          <a:srcRect l="8934" t="2401" r="8934" b="4032"/>
          <a:stretch>
            <a:fillRect/>
          </a:stretch>
        </p:blipFill>
        <p:spPr>
          <a:xfrm>
            <a:off x="2699792" y="2636912"/>
            <a:ext cx="2702118" cy="4104456"/>
          </a:xfrm>
          <a:prstGeom prst="rect">
            <a:avLst/>
          </a:prstGeom>
        </p:spPr>
      </p:pic>
      <p:sp>
        <p:nvSpPr>
          <p:cNvPr id="51223" name="Rectangle 10"/>
          <p:cNvSpPr>
            <a:spLocks noChangeArrowheads="1"/>
          </p:cNvSpPr>
          <p:nvPr/>
        </p:nvSpPr>
        <p:spPr bwMode="auto">
          <a:xfrm>
            <a:off x="4427984" y="6309320"/>
            <a:ext cx="360040" cy="54868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0" y="2286000"/>
          <a:ext cx="9143999" cy="43577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0356"/>
                <a:gridCol w="4653643"/>
              </a:tblGrid>
              <a:tr h="580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39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8164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請假</a:t>
            </a:r>
            <a:r>
              <a:rPr lang="en-US" altLang="zh-TW" smtClean="0"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家長手機申請</a:t>
            </a:r>
            <a:r>
              <a:rPr lang="en-US" altLang="zh-TW" smtClean="0"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mtClean="0"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531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428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37" name="Text Box 13"/>
          <p:cNvSpPr txBox="1">
            <a:spLocks noChangeArrowheads="1"/>
          </p:cNvSpPr>
          <p:nvPr/>
        </p:nvSpPr>
        <p:spPr bwMode="auto">
          <a:xfrm>
            <a:off x="0" y="2924944"/>
            <a:ext cx="5004048" cy="36004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按此        新增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輸入日期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輸入請假原因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按「呈送」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5318" name="Picture 49" descr="Screenshot_2015-01-17-01-20-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4371" y="3357563"/>
            <a:ext cx="1928812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19" name="Picture 48" descr="Screenshot_2015-01-17-01-20-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18050"/>
            <a:ext cx="1285875" cy="213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20" name="Line 14"/>
          <p:cNvSpPr>
            <a:spLocks noChangeShapeType="1"/>
          </p:cNvSpPr>
          <p:nvPr/>
        </p:nvSpPr>
        <p:spPr bwMode="auto">
          <a:xfrm flipV="1">
            <a:off x="1907704" y="4941168"/>
            <a:ext cx="57150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2" name="Rectangle 8"/>
          <p:cNvSpPr>
            <a:spLocks noChangeArrowheads="1"/>
          </p:cNvSpPr>
          <p:nvPr/>
        </p:nvSpPr>
        <p:spPr bwMode="auto">
          <a:xfrm>
            <a:off x="2088926" y="3429000"/>
            <a:ext cx="322833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3" name="Rectangle 8"/>
          <p:cNvSpPr>
            <a:spLocks noChangeArrowheads="1"/>
          </p:cNvSpPr>
          <p:nvPr/>
        </p:nvSpPr>
        <p:spPr bwMode="auto">
          <a:xfrm>
            <a:off x="3385072" y="630932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5324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7677" y="3357563"/>
            <a:ext cx="2214563" cy="2097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33" name="Rectangle 12"/>
          <p:cNvSpPr>
            <a:spLocks noChangeArrowheads="1"/>
          </p:cNvSpPr>
          <p:nvPr/>
        </p:nvSpPr>
        <p:spPr bwMode="auto">
          <a:xfrm>
            <a:off x="6444208" y="3357563"/>
            <a:ext cx="288537" cy="28746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5326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500688"/>
            <a:ext cx="2119312" cy="90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27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8759" y="3357563"/>
            <a:ext cx="2217737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28" name="Rectangle 8"/>
          <p:cNvSpPr>
            <a:spLocks noChangeArrowheads="1"/>
          </p:cNvSpPr>
          <p:nvPr/>
        </p:nvSpPr>
        <p:spPr bwMode="auto">
          <a:xfrm>
            <a:off x="6821934" y="4214813"/>
            <a:ext cx="2214562" cy="7858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30" name="Rectangle 8"/>
          <p:cNvSpPr>
            <a:spLocks noChangeArrowheads="1"/>
          </p:cNvSpPr>
          <p:nvPr/>
        </p:nvSpPr>
        <p:spPr bwMode="auto">
          <a:xfrm>
            <a:off x="6893370" y="5500688"/>
            <a:ext cx="2143126" cy="73662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5332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339752" y="2924944"/>
            <a:ext cx="1872208" cy="3600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 sz="1400" dirty="0">
              <a:latin typeface="+mn-ea"/>
              <a:ea typeface="+mn-ea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448967" y="5373216"/>
            <a:ext cx="1944216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5" name="Picture 47"/>
          <p:cNvPicPr>
            <a:picLocks noChangeAspect="1" noChangeArrowheads="1"/>
          </p:cNvPicPr>
          <p:nvPr/>
        </p:nvPicPr>
        <p:blipFill>
          <a:blip r:embed="rId3" cstate="print"/>
          <a:srcRect l="82665" b="83518"/>
          <a:stretch>
            <a:fillRect/>
          </a:stretch>
        </p:blipFill>
        <p:spPr bwMode="auto">
          <a:xfrm>
            <a:off x="467544" y="2924944"/>
            <a:ext cx="277019" cy="231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499992" y="2924944"/>
            <a:ext cx="5004048" cy="36004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按此        新增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輸入日期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輸入請假原因 </a:t>
            </a:r>
            <a:r>
              <a:rPr lang="en-US" altLang="zh-TW" sz="1400" b="0" dirty="0" smtClean="0">
                <a:latin typeface="微軟正黑體" pitchFamily="34" charset="-120"/>
                <a:ea typeface="微軟正黑體" pitchFamily="34" charset="-120"/>
              </a:rPr>
              <a:t>&gt; </a:t>
            </a:r>
            <a:r>
              <a:rPr lang="zh-TW" altLang="en-US" sz="1400" b="0" dirty="0" smtClean="0">
                <a:latin typeface="微軟正黑體" pitchFamily="34" charset="-120"/>
                <a:ea typeface="微軟正黑體" pitchFamily="34" charset="-120"/>
              </a:rPr>
              <a:t>按「呈送」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6" name="Picture 47"/>
          <p:cNvPicPr>
            <a:picLocks noChangeAspect="1" noChangeArrowheads="1"/>
          </p:cNvPicPr>
          <p:nvPr/>
        </p:nvPicPr>
        <p:blipFill>
          <a:blip r:embed="rId3" cstate="print"/>
          <a:srcRect l="82665" b="83518"/>
          <a:stretch>
            <a:fillRect/>
          </a:stretch>
        </p:blipFill>
        <p:spPr bwMode="auto">
          <a:xfrm>
            <a:off x="5004048" y="2924944"/>
            <a:ext cx="277019" cy="231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8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29" name="Picture 6" descr="images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ea typeface="微軟正黑體" pitchFamily="34" charset="-120"/>
                </a:rPr>
                <a:t>(</a:t>
              </a:r>
              <a:r>
                <a:rPr lang="zh-TW" altLang="en-US" sz="2400" dirty="0">
                  <a:ea typeface="微軟正黑體" pitchFamily="34" charset="-120"/>
                </a:rPr>
                <a:t>家長效果</a:t>
              </a:r>
              <a:r>
                <a:rPr lang="en-US" altLang="zh-TW" sz="2400" dirty="0">
                  <a:ea typeface="微軟正黑體" pitchFamily="34" charset="-120"/>
                </a:rPr>
                <a:t>)</a:t>
              </a:r>
              <a:endParaRPr lang="zh-TW" altLang="en-US" sz="2400" dirty="0"/>
            </a:p>
          </p:txBody>
        </p:sp>
      </p:grpSp>
      <p:pic>
        <p:nvPicPr>
          <p:cNvPr id="31" name="Picture 8" descr="F:\eClass App Implementation\leaveapplication\Screenshot_2015-08-13-11-03-50.png"/>
          <p:cNvPicPr>
            <a:picLocks noChangeAspect="1" noChangeArrowheads="1"/>
          </p:cNvPicPr>
          <p:nvPr/>
        </p:nvPicPr>
        <p:blipFill>
          <a:blip r:embed="rId11" cstate="print"/>
          <a:srcRect l="3846" t="12733" b="74287"/>
          <a:stretch>
            <a:fillRect/>
          </a:stretch>
        </p:blipFill>
        <p:spPr bwMode="auto">
          <a:xfrm>
            <a:off x="2555776" y="378904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F:\eClass App Implementation\leaveapplication\Screenshot_2015-08-13-11-03-50.png"/>
          <p:cNvPicPr>
            <a:picLocks noChangeAspect="1" noChangeArrowheads="1"/>
          </p:cNvPicPr>
          <p:nvPr/>
        </p:nvPicPr>
        <p:blipFill>
          <a:blip r:embed="rId12" cstate="print"/>
          <a:srcRect t="12733" b="74287"/>
          <a:stretch>
            <a:fillRect/>
          </a:stretch>
        </p:blipFill>
        <p:spPr bwMode="auto">
          <a:xfrm>
            <a:off x="6852253" y="3645024"/>
            <a:ext cx="218424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1" name="Rectangle 8"/>
          <p:cNvSpPr>
            <a:spLocks noChangeArrowheads="1"/>
          </p:cNvSpPr>
          <p:nvPr/>
        </p:nvSpPr>
        <p:spPr bwMode="auto">
          <a:xfrm>
            <a:off x="2464371" y="4214813"/>
            <a:ext cx="1928812" cy="65434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31" name="Rectangle 8"/>
          <p:cNvSpPr>
            <a:spLocks noChangeArrowheads="1"/>
          </p:cNvSpPr>
          <p:nvPr/>
        </p:nvSpPr>
        <p:spPr bwMode="auto">
          <a:xfrm>
            <a:off x="8750746" y="3357563"/>
            <a:ext cx="285750" cy="2873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0" y="1571625"/>
          <a:ext cx="8786842" cy="5286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138"/>
                <a:gridCol w="3459603"/>
                <a:gridCol w="2999101"/>
              </a:tblGrid>
              <a:tr h="546376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035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待批核的請假申請 </a:t>
                      </a: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205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已批核的請假申請 </a:t>
                      </a: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2499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批核</a:t>
                      </a:r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後會看到</a:t>
                      </a:r>
                      <a:r>
                        <a:rPr lang="en-US" altLang="zh-TW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lang="zh-TW" altLang="en-US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即時訊息</a:t>
                      </a:r>
                      <a:endParaRPr lang="zh-TW" altLang="en-US" b="0" u="sng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9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請假</a:t>
            </a:r>
            <a:r>
              <a:rPr lang="en-US" altLang="zh-TW" smtClean="0"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家長手機申請</a:t>
            </a:r>
            <a:r>
              <a:rPr lang="en-US" altLang="zh-TW" smtClean="0"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mtClean="0"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58393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58409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0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grpSp>
        <p:nvGrpSpPr>
          <p:cNvPr id="58394" name="群組 24"/>
          <p:cNvGrpSpPr>
            <a:grpSpLocks/>
          </p:cNvGrpSpPr>
          <p:nvPr/>
        </p:nvGrpSpPr>
        <p:grpSpPr bwMode="auto">
          <a:xfrm>
            <a:off x="2786063" y="2143125"/>
            <a:ext cx="2000250" cy="1035050"/>
            <a:chOff x="2786050" y="2428868"/>
            <a:chExt cx="2000264" cy="1035266"/>
          </a:xfrm>
        </p:grpSpPr>
        <p:pic>
          <p:nvPicPr>
            <p:cNvPr id="58407" name="Picture 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050" y="2428868"/>
              <a:ext cx="2000264" cy="1035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408" name="Rectangle 10"/>
            <p:cNvSpPr>
              <a:spLocks noChangeArrowheads="1"/>
            </p:cNvSpPr>
            <p:nvPr/>
          </p:nvSpPr>
          <p:spPr bwMode="auto">
            <a:xfrm>
              <a:off x="2928926" y="3214686"/>
              <a:ext cx="480422" cy="23526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8395" name="群組 25"/>
          <p:cNvGrpSpPr>
            <a:grpSpLocks/>
          </p:cNvGrpSpPr>
          <p:nvPr/>
        </p:nvGrpSpPr>
        <p:grpSpPr bwMode="auto">
          <a:xfrm>
            <a:off x="2714625" y="3214688"/>
            <a:ext cx="2162175" cy="1171575"/>
            <a:chOff x="2714612" y="3500438"/>
            <a:chExt cx="2161922" cy="1171573"/>
          </a:xfrm>
        </p:grpSpPr>
        <p:pic>
          <p:nvPicPr>
            <p:cNvPr id="58405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500438"/>
              <a:ext cx="2161922" cy="1171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406" name="Rectangle 11"/>
            <p:cNvSpPr>
              <a:spLocks noChangeArrowheads="1"/>
            </p:cNvSpPr>
            <p:nvPr/>
          </p:nvSpPr>
          <p:spPr bwMode="auto">
            <a:xfrm>
              <a:off x="2928926" y="4286256"/>
              <a:ext cx="558046" cy="23812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8396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4500563"/>
            <a:ext cx="1785938" cy="2373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58397" name="群組 27"/>
          <p:cNvGrpSpPr>
            <a:grpSpLocks/>
          </p:cNvGrpSpPr>
          <p:nvPr/>
        </p:nvGrpSpPr>
        <p:grpSpPr bwMode="auto">
          <a:xfrm>
            <a:off x="6286500" y="2143125"/>
            <a:ext cx="2357438" cy="1143000"/>
            <a:chOff x="4572000" y="3429000"/>
            <a:chExt cx="3048000" cy="1600200"/>
          </a:xfrm>
        </p:grpSpPr>
        <p:pic>
          <p:nvPicPr>
            <p:cNvPr id="58403" name="Picture 4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429000"/>
              <a:ext cx="30480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404" name="Rectangle 11"/>
            <p:cNvSpPr>
              <a:spLocks noChangeArrowheads="1"/>
            </p:cNvSpPr>
            <p:nvPr/>
          </p:nvSpPr>
          <p:spPr bwMode="auto">
            <a:xfrm>
              <a:off x="4857752" y="4500570"/>
              <a:ext cx="642265" cy="26458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8398" name="群組 29"/>
          <p:cNvGrpSpPr>
            <a:grpSpLocks/>
          </p:cNvGrpSpPr>
          <p:nvPr/>
        </p:nvGrpSpPr>
        <p:grpSpPr bwMode="auto">
          <a:xfrm>
            <a:off x="6286500" y="3214688"/>
            <a:ext cx="2333625" cy="1143000"/>
            <a:chOff x="6286512" y="3071810"/>
            <a:chExt cx="2333620" cy="1143008"/>
          </a:xfrm>
        </p:grpSpPr>
        <p:pic>
          <p:nvPicPr>
            <p:cNvPr id="58401" name="Picture 47"/>
            <p:cNvPicPr>
              <a:picLocks noChangeAspect="1" noChangeArrowheads="1"/>
            </p:cNvPicPr>
            <p:nvPr/>
          </p:nvPicPr>
          <p:blipFill>
            <a:blip r:embed="rId7" cstate="print"/>
            <a:srcRect t="2856" b="7581"/>
            <a:stretch>
              <a:fillRect/>
            </a:stretch>
          </p:blipFill>
          <p:spPr bwMode="auto">
            <a:xfrm>
              <a:off x="6286512" y="3071810"/>
              <a:ext cx="2333620" cy="1143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402" name="Rectangle 11"/>
            <p:cNvSpPr>
              <a:spLocks noChangeArrowheads="1"/>
            </p:cNvSpPr>
            <p:nvPr/>
          </p:nvSpPr>
          <p:spPr bwMode="auto">
            <a:xfrm>
              <a:off x="6357950" y="3857628"/>
              <a:ext cx="642942" cy="28575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8399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4429125"/>
            <a:ext cx="18573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400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SC20141203-152610.png"/>
          <p:cNvPicPr>
            <a:picLocks noChangeAspect="1"/>
          </p:cNvPicPr>
          <p:nvPr/>
        </p:nvPicPr>
        <p:blipFill>
          <a:blip r:embed="rId10" cstate="print"/>
          <a:srcRect l="3379" t="14401" r="45930" b="77599"/>
          <a:stretch>
            <a:fillRect/>
          </a:stretch>
        </p:blipFill>
        <p:spPr bwMode="auto">
          <a:xfrm>
            <a:off x="2915816" y="4797152"/>
            <a:ext cx="1080120" cy="3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 descr="SC20141203-152610.png"/>
          <p:cNvPicPr>
            <a:picLocks noChangeAspect="1"/>
          </p:cNvPicPr>
          <p:nvPr/>
        </p:nvPicPr>
        <p:blipFill>
          <a:blip r:embed="rId10" cstate="print"/>
          <a:srcRect l="3379" t="14401" r="45930" b="77999"/>
          <a:stretch>
            <a:fillRect/>
          </a:stretch>
        </p:blipFill>
        <p:spPr bwMode="auto">
          <a:xfrm>
            <a:off x="6516216" y="4653136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144000" cy="55220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0357"/>
                <a:gridCol w="4653643"/>
              </a:tblGrid>
              <a:tr h="7032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4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於「目錄」按「校曆表」，檢視校曆表</a:t>
                      </a:r>
                      <a:r>
                        <a:rPr lang="zh-HK" altLang="en-US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按右下方</a:t>
                      </a:r>
                      <a:r>
                        <a:rPr lang="zh-TW" altLang="en-US" sz="17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更多」</a:t>
                      </a:r>
                      <a:r>
                        <a:rPr lang="en-US" altLang="zh-TW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</a:t>
                      </a:r>
                      <a:r>
                        <a:rPr lang="zh-TW" altLang="en-US" sz="17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「校曆表」，檢視校曆表</a:t>
                      </a:r>
                      <a:endParaRPr lang="zh-HK" altLang="en-US" sz="17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7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172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3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校曆表</a:t>
            </a:r>
            <a:r>
              <a:rPr lang="en-US" altLang="en-US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School Calendar)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60433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60444" name="Picture 6" descr="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5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grpSp>
        <p:nvGrpSpPr>
          <p:cNvPr id="60434" name="群組 24"/>
          <p:cNvGrpSpPr>
            <a:grpSpLocks/>
          </p:cNvGrpSpPr>
          <p:nvPr/>
        </p:nvGrpSpPr>
        <p:grpSpPr bwMode="auto">
          <a:xfrm>
            <a:off x="179512" y="2754000"/>
            <a:ext cx="2520280" cy="4015822"/>
            <a:chOff x="930398" y="2857496"/>
            <a:chExt cx="1856728" cy="3090090"/>
          </a:xfrm>
        </p:grpSpPr>
        <p:pic>
          <p:nvPicPr>
            <p:cNvPr id="60442" name="Picture 7" descr="Screenshot_2014-06-20-15-00-54"/>
            <p:cNvPicPr>
              <a:picLocks noChangeAspect="1" noChangeArrowheads="1"/>
            </p:cNvPicPr>
            <p:nvPr/>
          </p:nvPicPr>
          <p:blipFill>
            <a:blip r:embed="rId3" cstate="print"/>
            <a:srcRect b="5966"/>
            <a:stretch>
              <a:fillRect/>
            </a:stretch>
          </p:blipFill>
          <p:spPr bwMode="auto">
            <a:xfrm>
              <a:off x="938682" y="2857496"/>
              <a:ext cx="1848444" cy="30900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0443" name="Rectangle 10"/>
            <p:cNvSpPr>
              <a:spLocks noChangeArrowheads="1"/>
            </p:cNvSpPr>
            <p:nvPr/>
          </p:nvSpPr>
          <p:spPr bwMode="auto">
            <a:xfrm>
              <a:off x="930398" y="4817519"/>
              <a:ext cx="1450210" cy="38786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60435" name="Picture 8" descr="Screenshot_2014-06-20-16-22-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52725"/>
            <a:ext cx="2282825" cy="4105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39" name="Picture 30" descr="C:\Users\Lai\Dropbox\Pat\eClass App\Nee\相片 22-5-15下午06 03 15.png"/>
          <p:cNvPicPr>
            <a:picLocks noChangeAspect="1" noChangeArrowheads="1"/>
          </p:cNvPicPr>
          <p:nvPr/>
        </p:nvPicPr>
        <p:blipFill>
          <a:blip r:embed="rId5" cstate="print"/>
          <a:srcRect l="8212" t="4063" r="8475" b="3367"/>
          <a:stretch>
            <a:fillRect/>
          </a:stretch>
        </p:blipFill>
        <p:spPr bwMode="auto">
          <a:xfrm>
            <a:off x="4572000" y="3124252"/>
            <a:ext cx="2520280" cy="3733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40" name="Rectangle 10"/>
          <p:cNvSpPr>
            <a:spLocks noChangeArrowheads="1"/>
          </p:cNvSpPr>
          <p:nvPr/>
        </p:nvSpPr>
        <p:spPr bwMode="auto">
          <a:xfrm>
            <a:off x="6660232" y="6486144"/>
            <a:ext cx="500577" cy="37185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0441" name="Rectangle 10"/>
          <p:cNvSpPr>
            <a:spLocks noChangeArrowheads="1"/>
          </p:cNvSpPr>
          <p:nvPr/>
        </p:nvSpPr>
        <p:spPr bwMode="auto">
          <a:xfrm>
            <a:off x="4644008" y="4005064"/>
            <a:ext cx="2285699" cy="37185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0438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6" name="Picture 30"/>
          <p:cNvPicPr>
            <a:picLocks noChangeAspect="1" noChangeArrowheads="1"/>
          </p:cNvPicPr>
          <p:nvPr/>
        </p:nvPicPr>
        <p:blipFill>
          <a:blip r:embed="rId7" cstate="print"/>
          <a:srcRect t="3621"/>
          <a:stretch>
            <a:fillRect/>
          </a:stretch>
        </p:blipFill>
        <p:spPr bwMode="auto">
          <a:xfrm>
            <a:off x="6999412" y="3103893"/>
            <a:ext cx="2144588" cy="37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繳費紀錄</a:t>
            </a:r>
            <a:r>
              <a:rPr lang="en-US" altLang="en-US" smtClean="0">
                <a:ea typeface="微軟正黑體" pitchFamily="34" charset="-120"/>
                <a:cs typeface="Times New Roman" pitchFamily="18" charset="0"/>
              </a:rPr>
              <a:t>(ePayment)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2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68653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54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68633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0" y="1500188"/>
          <a:ext cx="9144000" cy="55067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0357"/>
                <a:gridCol w="4653643"/>
              </a:tblGrid>
              <a:tr h="7032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44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於「目錄」按「</a:t>
                      </a:r>
                      <a:r>
                        <a:rPr lang="zh-TW" altLang="en-US" sz="1600" dirty="0" smtClean="0">
                          <a:ea typeface="微軟正黑體" pitchFamily="34" charset="-120"/>
                          <a:cs typeface="Times New Roman" pitchFamily="18" charset="0"/>
                        </a:rPr>
                        <a:t>繳費紀錄</a:t>
                      </a: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」</a:t>
                      </a:r>
                      <a:r>
                        <a:rPr lang="zh-HK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檢視</a:t>
                      </a:r>
                      <a:r>
                        <a:rPr lang="zh-TW" altLang="en-US" sz="1600" dirty="0" smtClean="0">
                          <a:ea typeface="微軟正黑體" pitchFamily="34" charset="-120"/>
                          <a:cs typeface="Times New Roman" pitchFamily="18" charset="0"/>
                        </a:rPr>
                        <a:t>繳費紀錄</a:t>
                      </a:r>
                      <a:r>
                        <a:rPr lang="zh-HK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  <a:endParaRPr lang="zh-HK" altLang="en-US" sz="16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按右下方</a:t>
                      </a:r>
                      <a:r>
                        <a:rPr lang="en-US" altLang="zh-TW" sz="16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</a:t>
                      </a:r>
                      <a:r>
                        <a:rPr lang="zh-TW" altLang="en-US" sz="16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」 </a:t>
                      </a:r>
                      <a:r>
                        <a:rPr lang="en-US" altLang="zh-TW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 </a:t>
                      </a: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600" dirty="0" smtClean="0">
                          <a:ea typeface="微軟正黑體" pitchFamily="34" charset="-120"/>
                          <a:cs typeface="Times New Roman" pitchFamily="18" charset="0"/>
                        </a:rPr>
                        <a:t>繳費紀錄</a:t>
                      </a:r>
                      <a:r>
                        <a:rPr lang="zh-TW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」檢視</a:t>
                      </a:r>
                      <a:r>
                        <a:rPr lang="zh-HK" altLang="en-US" sz="16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7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172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 descr="U:\parent talk (general)\screen capture (IP eclass app)\SC20141111-114006.png"/>
          <p:cNvPicPr>
            <a:picLocks noChangeAspect="1" noChangeArrowheads="1"/>
          </p:cNvPicPr>
          <p:nvPr/>
        </p:nvPicPr>
        <p:blipFill>
          <a:blip r:embed="rId5" cstate="print"/>
          <a:srcRect b="8657"/>
          <a:stretch>
            <a:fillRect/>
          </a:stretch>
        </p:blipFill>
        <p:spPr bwMode="auto">
          <a:xfrm>
            <a:off x="2267744" y="3022024"/>
            <a:ext cx="1980000" cy="3215288"/>
          </a:xfrm>
          <a:prstGeom prst="rect">
            <a:avLst/>
          </a:prstGeom>
          <a:noFill/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339752" y="4365104"/>
            <a:ext cx="2016224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4" name="群組 24"/>
          <p:cNvGrpSpPr>
            <a:grpSpLocks noChangeAspect="1"/>
          </p:cNvGrpSpPr>
          <p:nvPr/>
        </p:nvGrpSpPr>
        <p:grpSpPr bwMode="auto">
          <a:xfrm>
            <a:off x="215736" y="3005288"/>
            <a:ext cx="1980000" cy="3248761"/>
            <a:chOff x="930398" y="2857496"/>
            <a:chExt cx="1856728" cy="3043112"/>
          </a:xfrm>
        </p:grpSpPr>
        <p:pic>
          <p:nvPicPr>
            <p:cNvPr id="25" name="Picture 7" descr="Screenshot_2014-06-20-15-00-54"/>
            <p:cNvPicPr>
              <a:picLocks noChangeAspect="1" noChangeArrowheads="1"/>
            </p:cNvPicPr>
            <p:nvPr/>
          </p:nvPicPr>
          <p:blipFill>
            <a:blip r:embed="rId6" cstate="print"/>
            <a:srcRect b="7396"/>
            <a:stretch>
              <a:fillRect/>
            </a:stretch>
          </p:blipFill>
          <p:spPr bwMode="auto">
            <a:xfrm>
              <a:off x="938682" y="2857496"/>
              <a:ext cx="1848444" cy="30431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930398" y="5149970"/>
              <a:ext cx="1450210" cy="38786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3" name="圖片 32" descr="menu_iOS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005344"/>
            <a:ext cx="1980000" cy="3520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 bwMode="auto">
          <a:xfrm>
            <a:off x="6300192" y="6237312"/>
            <a:ext cx="432048" cy="3715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4716016" y="4065599"/>
            <a:ext cx="2016224" cy="3715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6876256" y="3005344"/>
            <a:ext cx="1980000" cy="3520000"/>
            <a:chOff x="6876256" y="3005344"/>
            <a:chExt cx="1980000" cy="3520000"/>
          </a:xfrm>
        </p:grpSpPr>
        <p:pic>
          <p:nvPicPr>
            <p:cNvPr id="31" name="圖片 30" descr="IMG_644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6256" y="3005344"/>
              <a:ext cx="1980000" cy="3520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 bwMode="auto">
            <a:xfrm>
              <a:off x="8100392" y="3284984"/>
              <a:ext cx="720080" cy="216024"/>
            </a:xfrm>
            <a:prstGeom prst="rect">
              <a:avLst/>
            </a:prstGeom>
            <a:solidFill>
              <a:srgbClr val="00A4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0" y="1500188"/>
          <a:ext cx="9144001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768"/>
                <a:gridCol w="3612233"/>
                <a:gridCol w="3048000"/>
              </a:tblGrid>
              <a:tr h="65521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0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於「目錄」按「電子相簿」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檢視電子相簿的相片</a:t>
                      </a: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16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9" name="Picture 7" descr="F:\eClass App Implementation\photoalbumkis\Screenshot_2015-08-13-11-17-21.png"/>
          <p:cNvPicPr>
            <a:picLocks noChangeAspect="1" noChangeArrowheads="1"/>
          </p:cNvPicPr>
          <p:nvPr/>
        </p:nvPicPr>
        <p:blipFill>
          <a:blip r:embed="rId2" cstate="print"/>
          <a:srcRect b="6708"/>
          <a:stretch>
            <a:fillRect/>
          </a:stretch>
        </p:blipFill>
        <p:spPr bwMode="auto">
          <a:xfrm>
            <a:off x="179512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F:\eClass App Implementation\photoalbumkis\Screenshot_2015-08-13-11-17-31.png"/>
          <p:cNvPicPr>
            <a:picLocks noChangeAspect="1" noChangeArrowheads="1"/>
          </p:cNvPicPr>
          <p:nvPr/>
        </p:nvPicPr>
        <p:blipFill>
          <a:blip r:embed="rId3" cstate="print"/>
          <a:srcRect b="6708"/>
          <a:stretch>
            <a:fillRect/>
          </a:stretch>
        </p:blipFill>
        <p:spPr bwMode="auto">
          <a:xfrm>
            <a:off x="2483866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F:\eClass App Implementation\photoalbumkis\Screenshot_2015-08-13-11-17-36.png"/>
          <p:cNvPicPr>
            <a:picLocks noChangeAspect="1" noChangeArrowheads="1"/>
          </p:cNvPicPr>
          <p:nvPr/>
        </p:nvPicPr>
        <p:blipFill>
          <a:blip r:embed="rId4" cstate="print"/>
          <a:srcRect b="6708"/>
          <a:stretch>
            <a:fillRect/>
          </a:stretch>
        </p:blipFill>
        <p:spPr bwMode="auto">
          <a:xfrm>
            <a:off x="4715891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F:\eClass App Implementation\photoalbumkis\Screenshot_2015-08-13-11-17-44.png"/>
          <p:cNvPicPr>
            <a:picLocks noChangeAspect="1" noChangeArrowheads="1"/>
          </p:cNvPicPr>
          <p:nvPr/>
        </p:nvPicPr>
        <p:blipFill>
          <a:blip r:embed="rId5" cstate="print"/>
          <a:srcRect b="6785"/>
          <a:stretch>
            <a:fillRect/>
          </a:stretch>
        </p:blipFill>
        <p:spPr bwMode="auto">
          <a:xfrm>
            <a:off x="6949504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電子相簿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dirty="0" smtClean="0">
                <a:ea typeface="微軟正黑體" pitchFamily="34" charset="-120"/>
                <a:cs typeface="Times New Roman" pitchFamily="18" charset="0"/>
              </a:rPr>
              <a:t>Photo Album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17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18" name="Picture 6" descr="image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20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79512" y="5517232"/>
            <a:ext cx="1656184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483768" y="3501008"/>
            <a:ext cx="2088232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436096" y="3501008"/>
            <a:ext cx="720080" cy="64807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0" y="1500188"/>
          <a:ext cx="9144001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768"/>
                <a:gridCol w="3612233"/>
                <a:gridCol w="3048000"/>
              </a:tblGrid>
              <a:tr h="65521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0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於「更多」按「電子相簿」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檢視電子相簿的相片</a:t>
                      </a: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16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9" name="Picture 7" descr="F:\eClass App Implementation\photoalbumkis\Screenshot_2015-08-13-11-17-21.png"/>
          <p:cNvPicPr>
            <a:picLocks noChangeAspect="1" noChangeArrowheads="1"/>
          </p:cNvPicPr>
          <p:nvPr/>
        </p:nvPicPr>
        <p:blipFill>
          <a:blip r:embed="rId2" cstate="print"/>
          <a:srcRect l="10005" t="2138" r="9948" b="2808"/>
          <a:stretch>
            <a:fillRect/>
          </a:stretch>
        </p:blipFill>
        <p:spPr bwMode="auto">
          <a:xfrm>
            <a:off x="107504" y="2996952"/>
            <a:ext cx="2262316" cy="35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F:\eClass App Implementation\photoalbumkis\Screenshot_2015-08-13-11-17-31.png"/>
          <p:cNvPicPr>
            <a:picLocks noChangeAspect="1" noChangeArrowheads="1"/>
          </p:cNvPicPr>
          <p:nvPr/>
        </p:nvPicPr>
        <p:blipFill>
          <a:blip r:embed="rId3" cstate="print"/>
          <a:srcRect b="6708"/>
          <a:stretch>
            <a:fillRect/>
          </a:stretch>
        </p:blipFill>
        <p:spPr bwMode="auto">
          <a:xfrm>
            <a:off x="2483866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F:\eClass App Implementation\photoalbumkis\Screenshot_2015-08-13-11-17-36.png"/>
          <p:cNvPicPr>
            <a:picLocks noChangeAspect="1" noChangeArrowheads="1"/>
          </p:cNvPicPr>
          <p:nvPr/>
        </p:nvPicPr>
        <p:blipFill>
          <a:blip r:embed="rId4" cstate="print"/>
          <a:srcRect b="6708"/>
          <a:stretch>
            <a:fillRect/>
          </a:stretch>
        </p:blipFill>
        <p:spPr bwMode="auto">
          <a:xfrm>
            <a:off x="4715891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F:\eClass App Implementation\photoalbumkis\Screenshot_2015-08-13-11-17-44.png"/>
          <p:cNvPicPr>
            <a:picLocks noChangeAspect="1" noChangeArrowheads="1"/>
          </p:cNvPicPr>
          <p:nvPr/>
        </p:nvPicPr>
        <p:blipFill>
          <a:blip r:embed="rId5" cstate="print"/>
          <a:srcRect b="6785"/>
          <a:stretch>
            <a:fillRect/>
          </a:stretch>
        </p:blipFill>
        <p:spPr bwMode="auto">
          <a:xfrm>
            <a:off x="6949504" y="3016250"/>
            <a:ext cx="2159000" cy="3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電子相簿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dirty="0" smtClean="0">
                <a:ea typeface="微軟正黑體" pitchFamily="34" charset="-120"/>
                <a:cs typeface="Times New Roman" pitchFamily="18" charset="0"/>
              </a:rPr>
              <a:t>Photo Album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2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18" name="Picture 6" descr="image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20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7504" y="4725144"/>
            <a:ext cx="2232248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483768" y="3501008"/>
            <a:ext cx="2088232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436096" y="3501008"/>
            <a:ext cx="720080" cy="64807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51720" y="6237312"/>
            <a:ext cx="36004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概論</a:t>
            </a:r>
          </a:p>
        </p:txBody>
      </p:sp>
      <p:sp>
        <p:nvSpPr>
          <p:cNvPr id="5" name="副標題 3"/>
          <p:cNvSpPr txBox="1">
            <a:spLocks/>
          </p:cNvSpPr>
          <p:nvPr/>
        </p:nvSpPr>
        <p:spPr bwMode="auto">
          <a:xfrm>
            <a:off x="285750" y="3929063"/>
            <a:ext cx="5857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zh-TW" altLang="en-US" sz="2400" b="0" kern="0" dirty="0">
                <a:latin typeface="微軟正黑體" pitchFamily="34" charset="-120"/>
                <a:ea typeface="微軟正黑體" pitchFamily="34" charset="-120"/>
              </a:rPr>
              <a:t>為何使用</a:t>
            </a:r>
            <a:r>
              <a:rPr lang="en-US" altLang="zh-TW" sz="2400" b="0" kern="0" dirty="0" err="1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sz="2400" b="0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0" kern="0" dirty="0" smtClean="0">
                <a:latin typeface="微軟正黑體" pitchFamily="34" charset="-120"/>
                <a:ea typeface="微軟正黑體" pitchFamily="34" charset="-120"/>
              </a:rPr>
              <a:t>Parent App</a:t>
            </a:r>
            <a:r>
              <a:rPr lang="en-US" altLang="zh-TW" sz="2400" b="0" kern="0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r>
              <a:rPr lang="zh-TW" altLang="en-US" sz="2400" dirty="0">
                <a:ea typeface="微軟正黑體" pitchFamily="34" charset="-120"/>
              </a:rPr>
              <a:t>方便</a:t>
            </a:r>
            <a:endParaRPr lang="en-US" altLang="zh-TW" sz="2400" dirty="0">
              <a:ea typeface="微軟正黑體" pitchFamily="34" charset="-120"/>
            </a:endParaRPr>
          </a:p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r>
              <a:rPr lang="zh-TW" altLang="en-US" sz="2400" dirty="0">
                <a:ea typeface="微軟正黑體" pitchFamily="34" charset="-120"/>
              </a:rPr>
              <a:t>簡單</a:t>
            </a:r>
            <a:endParaRPr lang="en-US" altLang="zh-TW" sz="2400" dirty="0">
              <a:ea typeface="微軟正黑體" pitchFamily="34" charset="-120"/>
            </a:endParaRPr>
          </a:p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r>
              <a:rPr lang="zh-TW" altLang="en-US" sz="2400" dirty="0">
                <a:ea typeface="微軟正黑體" pitchFamily="34" charset="-120"/>
              </a:rPr>
              <a:t>直接</a:t>
            </a:r>
            <a:endParaRPr lang="en-US" altLang="zh-TW" sz="2400" dirty="0">
              <a:ea typeface="微軟正黑體" pitchFamily="34" charset="-120"/>
            </a:endParaRPr>
          </a:p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r>
              <a:rPr lang="zh-TW" altLang="en-US" sz="2400" dirty="0">
                <a:ea typeface="微軟正黑體" pitchFamily="34" charset="-120"/>
              </a:rPr>
              <a:t>即時</a:t>
            </a:r>
            <a:endParaRPr lang="en-US" altLang="zh-TW" sz="2400" dirty="0">
              <a:ea typeface="微軟正黑體" pitchFamily="34" charset="-120"/>
            </a:endParaRPr>
          </a:p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r>
              <a:rPr lang="zh-TW" altLang="en-US" sz="2400" dirty="0">
                <a:ea typeface="微軟正黑體" pitchFamily="34" charset="-120"/>
              </a:rPr>
              <a:t>容易管理和使用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endParaRPr lang="en-US" altLang="zh-TW" sz="24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Clr>
                <a:schemeClr val="tx2"/>
              </a:buClr>
              <a:buSzPct val="70000"/>
              <a:defRPr/>
            </a:pPr>
            <a:endParaRPr lang="en-US" altLang="zh-TW" sz="24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4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en-US" sz="2400" b="0" kern="0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en-US" sz="24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sz="2400" dirty="0"/>
              <a:t> </a:t>
            </a:r>
            <a:endParaRPr lang="zh-TW" altLang="en-US" sz="2400" dirty="0"/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Char char="ü"/>
              <a:defRPr/>
            </a:pPr>
            <a:endParaRPr lang="en-US" altLang="zh-TW" sz="24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zh-TW" altLang="en-US" sz="29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290821" y="1785938"/>
            <a:ext cx="2210242" cy="4192760"/>
            <a:chOff x="7465" y="2319"/>
            <a:chExt cx="3069" cy="5875"/>
          </a:xfrm>
        </p:grpSpPr>
        <p:pic>
          <p:nvPicPr>
            <p:cNvPr id="4104" name="Picture 5" descr="Screenshot_2014-06-20-15-00-5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465" y="2319"/>
              <a:ext cx="3054" cy="547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05" name="Text Box 6"/>
            <p:cNvSpPr txBox="1">
              <a:spLocks noChangeArrowheads="1"/>
            </p:cNvSpPr>
            <p:nvPr/>
          </p:nvSpPr>
          <p:spPr bwMode="auto">
            <a:xfrm>
              <a:off x="7467" y="7806"/>
              <a:ext cx="3067" cy="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0" dirty="0" err="1">
                  <a:latin typeface="Calibri" pitchFamily="34" charset="0"/>
                </a:rPr>
                <a:t>eClass</a:t>
              </a:r>
              <a:r>
                <a:rPr lang="en-US" altLang="zh-TW" sz="1200" b="0" dirty="0">
                  <a:latin typeface="Calibri" pitchFamily="34" charset="0"/>
                </a:rPr>
                <a:t> </a:t>
              </a:r>
              <a:r>
                <a:rPr lang="en-US" altLang="zh-TW" sz="1200" b="0" dirty="0" smtClean="0">
                  <a:latin typeface="Calibri" pitchFamily="34" charset="0"/>
                </a:rPr>
                <a:t>Parent App</a:t>
              </a:r>
              <a:r>
                <a:rPr lang="zh-TW" altLang="en-US" sz="1200" b="0" dirty="0">
                  <a:latin typeface="Calibri" pitchFamily="34" charset="0"/>
                </a:rPr>
                <a:t>手機版面</a:t>
              </a:r>
              <a:endParaRPr lang="zh-TW" dirty="0"/>
            </a:p>
          </p:txBody>
        </p:sp>
      </p:grp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428625" y="1714500"/>
            <a:ext cx="5561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TW" sz="3600" dirty="0" err="1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Parent App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428625" y="2428875"/>
            <a:ext cx="557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Parent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是一個手機應用程式，能夠讓學校很容易和迅速把相關資料傳遞給家長。家長亦可以利用這程式簡單容易地了解子女和學校最新消息。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3" name="Picture 11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7984"/>
                <a:gridCol w="4716016"/>
              </a:tblGrid>
              <a:tr h="6552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80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按左上方「目錄」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「我的帳戶」，按       ，然後選擇「登出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刪除」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按下方</a:t>
                      </a:r>
                      <a:r>
                        <a:rPr lang="en-US" altLang="zh-TW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</a:t>
                      </a:r>
                      <a:r>
                        <a:rPr lang="zh-TW" altLang="en-US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」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 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「我的帳戶」，由右至左滑動學校橫額，然後選擇「登出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刪除」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</a:tr>
              <a:tr h="39216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3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我的帳戶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(My Accounts)</a:t>
            </a:r>
            <a:br>
              <a:rPr lang="en-US" altLang="en-US" dirty="0" smtClean="0">
                <a:ea typeface="微軟正黑體" pitchFamily="34" charset="-120"/>
                <a:cs typeface="Times New Roman" pitchFamily="18" charset="0"/>
              </a:rPr>
            </a:b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登出</a:t>
            </a:r>
            <a:r>
              <a:rPr lang="en-US" altLang="zh-TW" dirty="0" smtClean="0"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刪除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2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81958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59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81956" name="Picture 2"/>
          <p:cNvPicPr>
            <a:picLocks noChangeAspect="1" noChangeArrowheads="1"/>
          </p:cNvPicPr>
          <p:nvPr/>
        </p:nvPicPr>
        <p:blipFill>
          <a:blip r:embed="rId4" cstate="print"/>
          <a:srcRect b="8604"/>
          <a:stretch>
            <a:fillRect/>
          </a:stretch>
        </p:blipFill>
        <p:spPr bwMode="auto">
          <a:xfrm>
            <a:off x="179512" y="2844933"/>
            <a:ext cx="2353762" cy="382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7" name="Rectangle 10"/>
          <p:cNvSpPr>
            <a:spLocks noChangeArrowheads="1"/>
          </p:cNvSpPr>
          <p:nvPr/>
        </p:nvSpPr>
        <p:spPr bwMode="auto">
          <a:xfrm>
            <a:off x="179512" y="5949280"/>
            <a:ext cx="1714480" cy="38559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4" name="Rectangle 10"/>
          <p:cNvSpPr>
            <a:spLocks noChangeArrowheads="1"/>
          </p:cNvSpPr>
          <p:nvPr/>
        </p:nvSpPr>
        <p:spPr bwMode="auto">
          <a:xfrm>
            <a:off x="3563888" y="4581128"/>
            <a:ext cx="648072" cy="64807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1952" name="Picture 5" descr="C:\Users\Lai\Dropbox\Pat\eClass App\Nee\相片 22-5-15下午03 15 08 - Copy - Copy.png"/>
          <p:cNvPicPr>
            <a:picLocks noChangeAspect="1" noChangeArrowheads="1"/>
          </p:cNvPicPr>
          <p:nvPr/>
        </p:nvPicPr>
        <p:blipFill>
          <a:blip r:embed="rId5" cstate="print"/>
          <a:srcRect l="7122" t="2743" r="7408" b="2884"/>
          <a:stretch>
            <a:fillRect/>
          </a:stretch>
        </p:blipFill>
        <p:spPr bwMode="auto">
          <a:xfrm>
            <a:off x="4644008" y="2924944"/>
            <a:ext cx="2592288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3" name="Rectangle 10"/>
          <p:cNvSpPr>
            <a:spLocks noChangeArrowheads="1"/>
          </p:cNvSpPr>
          <p:nvPr/>
        </p:nvSpPr>
        <p:spPr bwMode="auto">
          <a:xfrm>
            <a:off x="4644008" y="4365104"/>
            <a:ext cx="3071813" cy="47091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1945" name="Picture 4" descr="相片 22-5-15下午03 15 19"/>
          <p:cNvPicPr>
            <a:picLocks noChangeAspect="1" noChangeArrowheads="1"/>
          </p:cNvPicPr>
          <p:nvPr/>
        </p:nvPicPr>
        <p:blipFill>
          <a:blip r:embed="rId6" cstate="print"/>
          <a:srcRect l="6755" t="2744" r="7375" b="5531"/>
          <a:stretch>
            <a:fillRect/>
          </a:stretch>
        </p:blipFill>
        <p:spPr bwMode="auto">
          <a:xfrm>
            <a:off x="6228184" y="3284984"/>
            <a:ext cx="2730176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8" name="Rectangle 9"/>
          <p:cNvSpPr>
            <a:spLocks noChangeArrowheads="1"/>
          </p:cNvSpPr>
          <p:nvPr/>
        </p:nvSpPr>
        <p:spPr bwMode="auto">
          <a:xfrm>
            <a:off x="6228184" y="4653136"/>
            <a:ext cx="2707314" cy="57237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0" name="AutoShape 11"/>
          <p:cNvSpPr>
            <a:spLocks noChangeArrowheads="1"/>
          </p:cNvSpPr>
          <p:nvPr/>
        </p:nvSpPr>
        <p:spPr bwMode="auto">
          <a:xfrm>
            <a:off x="6774851" y="5589516"/>
            <a:ext cx="2092579" cy="881648"/>
          </a:xfrm>
          <a:prstGeom prst="wedgeRoundRectCallout">
            <a:avLst>
              <a:gd name="adj1" fmla="val 22872"/>
              <a:gd name="adj2" fmla="val -102824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 dirty="0"/>
          </a:p>
        </p:txBody>
      </p:sp>
      <p:sp>
        <p:nvSpPr>
          <p:cNvPr id="29" name="向左箭號 28"/>
          <p:cNvSpPr/>
          <p:nvPr/>
        </p:nvSpPr>
        <p:spPr bwMode="auto">
          <a:xfrm>
            <a:off x="7668344" y="4941168"/>
            <a:ext cx="1080000" cy="288032"/>
          </a:xfrm>
          <a:prstGeom prst="leftArrow">
            <a:avLst>
              <a:gd name="adj1" fmla="val 29295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pic>
        <p:nvPicPr>
          <p:cNvPr id="81944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 l="85441" t="81375" b="4095"/>
          <a:stretch>
            <a:fillRect/>
          </a:stretch>
        </p:blipFill>
        <p:spPr bwMode="auto">
          <a:xfrm>
            <a:off x="3995936" y="2204864"/>
            <a:ext cx="226962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圖片 27" descr="IMG_0068.PNG"/>
          <p:cNvPicPr>
            <a:picLocks noChangeAspect="1"/>
          </p:cNvPicPr>
          <p:nvPr/>
        </p:nvPicPr>
        <p:blipFill>
          <a:blip r:embed="rId9" cstate="print"/>
          <a:srcRect l="8001" t="33200" r="8001" b="53150"/>
          <a:stretch>
            <a:fillRect/>
          </a:stretch>
        </p:blipFill>
        <p:spPr>
          <a:xfrm>
            <a:off x="6876256" y="5805264"/>
            <a:ext cx="1944216" cy="421247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1789756" y="2955751"/>
            <a:ext cx="2422204" cy="3984618"/>
            <a:chOff x="1789756" y="2955751"/>
            <a:chExt cx="2422204" cy="3984618"/>
          </a:xfrm>
        </p:grpSpPr>
        <p:pic>
          <p:nvPicPr>
            <p:cNvPr id="819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b="7467"/>
            <a:stretch>
              <a:fillRect/>
            </a:stretch>
          </p:blipFill>
          <p:spPr bwMode="auto">
            <a:xfrm>
              <a:off x="1789756" y="2955751"/>
              <a:ext cx="2422203" cy="39846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2" descr="C:\Users\florawong\Downloads\Screenshot_2015-09-15-11-02-54.png"/>
            <p:cNvPicPr>
              <a:picLocks noChangeAspect="1" noChangeArrowheads="1"/>
            </p:cNvPicPr>
            <p:nvPr/>
          </p:nvPicPr>
          <p:blipFill>
            <a:blip r:embed="rId11" cstate="print"/>
            <a:srcRect l="70378" t="20836" r="-11" b="58328"/>
            <a:stretch>
              <a:fillRect/>
            </a:stretch>
          </p:blipFill>
          <p:spPr bwMode="auto">
            <a:xfrm>
              <a:off x="3491880" y="4581128"/>
              <a:ext cx="720080" cy="9001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00188"/>
          <a:ext cx="9074426" cy="5490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7984"/>
                <a:gridCol w="4646442"/>
              </a:tblGrid>
              <a:tr h="6552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13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如你要新增賬戶，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左上方的首頁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「我的帳戶」，再按右上方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+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號新增帳戶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如你要新增賬戶，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按下方</a:t>
                      </a:r>
                      <a:r>
                        <a:rPr lang="en-US" altLang="zh-TW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更多」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 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「我的帳戶」，再按右上方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+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號新增帳戶</a:t>
                      </a:r>
                      <a:r>
                        <a:rPr lang="zh-HK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</a:tr>
              <a:tr h="39216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3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我的帳戶</a:t>
            </a:r>
            <a:r>
              <a:rPr lang="en-US" altLang="en-US" dirty="0" smtClean="0">
                <a:ea typeface="微軟正黑體" pitchFamily="34" charset="-120"/>
                <a:cs typeface="Times New Roman" pitchFamily="18" charset="0"/>
              </a:rPr>
              <a:t>(My Accounts)</a:t>
            </a:r>
            <a:br>
              <a:rPr lang="en-US" altLang="en-US" dirty="0" smtClean="0">
                <a:ea typeface="微軟正黑體" pitchFamily="34" charset="-120"/>
                <a:cs typeface="Times New Roman" pitchFamily="18" charset="0"/>
              </a:rPr>
            </a:b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新增帳戶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81937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81958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59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81944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b="8604"/>
          <a:stretch>
            <a:fillRect/>
          </a:stretch>
        </p:blipFill>
        <p:spPr bwMode="auto">
          <a:xfrm>
            <a:off x="222378" y="3717032"/>
            <a:ext cx="177270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51520" y="6021288"/>
            <a:ext cx="1291242" cy="29040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2" name="Picture 5" descr="C:\Users\Lai\Dropbox\Pat\eClass App\Nee\相片 22-5-15下午03 15 08 - Copy - Copy.png"/>
          <p:cNvPicPr>
            <a:picLocks noChangeAspect="1" noChangeArrowheads="1"/>
          </p:cNvPicPr>
          <p:nvPr/>
        </p:nvPicPr>
        <p:blipFill>
          <a:blip r:embed="rId6" cstate="print"/>
          <a:srcRect l="7122" t="2743" r="7408" b="2884"/>
          <a:stretch>
            <a:fillRect/>
          </a:stretch>
        </p:blipFill>
        <p:spPr bwMode="auto">
          <a:xfrm>
            <a:off x="4644008" y="3667026"/>
            <a:ext cx="2088232" cy="3074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644008" y="4869160"/>
            <a:ext cx="2088232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 b="7467"/>
          <a:stretch>
            <a:fillRect/>
          </a:stretch>
        </p:blipFill>
        <p:spPr bwMode="auto">
          <a:xfrm>
            <a:off x="2173209" y="3717352"/>
            <a:ext cx="1750719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0" name="Rectangle 10"/>
          <p:cNvSpPr>
            <a:spLocks noChangeArrowheads="1"/>
          </p:cNvSpPr>
          <p:nvPr/>
        </p:nvSpPr>
        <p:spPr bwMode="auto">
          <a:xfrm>
            <a:off x="3635896" y="3863900"/>
            <a:ext cx="285179" cy="28518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5" name="Picture 4" descr="相片 22-5-15下午03 15 19"/>
          <p:cNvPicPr>
            <a:picLocks noChangeAspect="1" noChangeArrowheads="1"/>
          </p:cNvPicPr>
          <p:nvPr/>
        </p:nvPicPr>
        <p:blipFill>
          <a:blip r:embed="rId8" cstate="print"/>
          <a:srcRect l="6755" t="2744" r="7375" b="5531"/>
          <a:stretch>
            <a:fillRect/>
          </a:stretch>
        </p:blipFill>
        <p:spPr bwMode="auto">
          <a:xfrm>
            <a:off x="6804248" y="3645024"/>
            <a:ext cx="2158622" cy="307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679309" y="3789040"/>
            <a:ext cx="285179" cy="28518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372200" y="6453336"/>
            <a:ext cx="360040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44016" y="1500188"/>
          <a:ext cx="8892480" cy="5357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103"/>
                <a:gridCol w="4796377"/>
              </a:tblGrid>
              <a:tr h="5805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93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於左上方按「目錄」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用戶指南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，瀏覽相關指南</a:t>
                      </a:r>
                      <a:r>
                        <a:rPr lang="zh-HK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按下方</a:t>
                      </a:r>
                      <a:r>
                        <a:rPr lang="en-US" altLang="zh-TW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b="0" baseline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更多」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&gt; 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用戶指南」，瀏覽相關指南</a:t>
                      </a:r>
                      <a:r>
                        <a:rPr lang="zh-HK" altLang="en-US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。</a:t>
                      </a:r>
                      <a:endParaRPr lang="zh-HK" altLang="en-US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3888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6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  <a:cs typeface="Times New Roman" pitchFamily="18" charset="0"/>
              </a:rPr>
              <a:t>用戶指南</a:t>
            </a:r>
            <a:r>
              <a:rPr lang="en-US" altLang="en-US" smtClean="0">
                <a:ea typeface="微軟正黑體" pitchFamily="34" charset="-120"/>
                <a:cs typeface="Times New Roman" pitchFamily="18" charset="0"/>
              </a:rPr>
              <a:t>(User Guide)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82961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82971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2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b="8604"/>
          <a:stretch>
            <a:fillRect/>
          </a:stretch>
        </p:blipFill>
        <p:spPr bwMode="auto">
          <a:xfrm>
            <a:off x="251520" y="2852936"/>
            <a:ext cx="2446064" cy="397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66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Lai\Dropbox\Pat\eClass App\Nee\相片 22-5-15下午03 15 08 - Copy - Copy.png"/>
          <p:cNvPicPr>
            <a:picLocks noChangeAspect="1" noChangeArrowheads="1"/>
          </p:cNvPicPr>
          <p:nvPr/>
        </p:nvPicPr>
        <p:blipFill>
          <a:blip r:embed="rId6" cstate="print"/>
          <a:srcRect l="7122" t="2743" r="7408" b="2884"/>
          <a:stretch>
            <a:fillRect/>
          </a:stretch>
        </p:blipFill>
        <p:spPr bwMode="auto">
          <a:xfrm>
            <a:off x="4644008" y="2636912"/>
            <a:ext cx="2863426" cy="421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716016" y="4725144"/>
            <a:ext cx="1872208" cy="4046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2965" name="Picture 3" descr="C:\Users\Lai\Dropbox\Pat\eClass App\Nee\相片 22-5-15下午03 15 51.png"/>
          <p:cNvPicPr>
            <a:picLocks noChangeAspect="1" noChangeArrowheads="1"/>
          </p:cNvPicPr>
          <p:nvPr/>
        </p:nvPicPr>
        <p:blipFill>
          <a:blip r:embed="rId7" cstate="print"/>
          <a:srcRect t="4137"/>
          <a:stretch>
            <a:fillRect/>
          </a:stretch>
        </p:blipFill>
        <p:spPr bwMode="auto">
          <a:xfrm>
            <a:off x="6452492" y="2670572"/>
            <a:ext cx="2460410" cy="418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51520" y="6453336"/>
            <a:ext cx="1872208" cy="404664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296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9639" y="2708920"/>
            <a:ext cx="2500313" cy="397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1174" y="301625"/>
            <a:ext cx="7313612" cy="1143000"/>
          </a:xfrm>
        </p:spPr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更改密碼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(Change Password)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734474"/>
          <a:ext cx="9144000" cy="48628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/>
              </a:tblGrid>
              <a:tr h="5675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5703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於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「我的帳戶」，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按學校名稱右面的</a:t>
                      </a: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 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點圖案 　，再按更改密碼</a:t>
                      </a: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   </a:t>
                      </a: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輸入目前的密碼、新密碼，然後再次輸入新密碼，按✓</a:t>
                      </a:r>
                    </a:p>
                  </a:txBody>
                  <a:tcPr/>
                </a:tc>
              </a:tr>
              <a:tr h="3538257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圖片 1" descr="F:\eClass App Implementation\secondary\attachments\android_pwd2_ch.png"/>
          <p:cNvPicPr>
            <a:picLocks noChangeAspect="1" noChangeArrowheads="1"/>
          </p:cNvPicPr>
          <p:nvPr/>
        </p:nvPicPr>
        <p:blipFill>
          <a:blip r:embed="rId2" cstate="print"/>
          <a:srcRect b="29661"/>
          <a:stretch>
            <a:fillRect/>
          </a:stretch>
        </p:blipFill>
        <p:spPr bwMode="auto">
          <a:xfrm>
            <a:off x="4643968" y="3212975"/>
            <a:ext cx="2664336" cy="333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8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ea typeface="微軟正黑體" pitchFamily="34" charset="-120"/>
                </a:rPr>
                <a:t>(</a:t>
              </a:r>
              <a:r>
                <a:rPr lang="zh-TW" altLang="en-US" sz="2400" dirty="0">
                  <a:ea typeface="微軟正黑體" pitchFamily="34" charset="-120"/>
                </a:rPr>
                <a:t>家長效果</a:t>
              </a:r>
              <a:r>
                <a:rPr lang="en-US" altLang="zh-TW" sz="2400" dirty="0">
                  <a:ea typeface="微軟正黑體" pitchFamily="34" charset="-120"/>
                </a:rPr>
                <a:t>)</a:t>
              </a:r>
              <a:endParaRPr lang="zh-TW" altLang="en-US" sz="2400" dirty="0"/>
            </a:p>
          </p:txBody>
        </p:sp>
      </p:grpSp>
      <p:pic>
        <p:nvPicPr>
          <p:cNvPr id="10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755576" y="14034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家長如需更改密碼，可透過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Parent App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或桌面電腦到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平台更改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2" descr="C:\Users\corrinewong\Desktop\Screenshot_2014-12-17-13-54-39.png"/>
          <p:cNvPicPr>
            <a:picLocks noChangeAspect="1" noChangeArrowheads="1"/>
          </p:cNvPicPr>
          <p:nvPr/>
        </p:nvPicPr>
        <p:blipFill>
          <a:blip r:embed="rId5" cstate="print"/>
          <a:srcRect l="80319" t="21017" r="4975" b="70711"/>
          <a:stretch>
            <a:fillRect/>
          </a:stretch>
        </p:blipFill>
        <p:spPr bwMode="auto">
          <a:xfrm>
            <a:off x="5027288" y="2265824"/>
            <a:ext cx="288032" cy="345638"/>
          </a:xfrm>
          <a:prstGeom prst="rect">
            <a:avLst/>
          </a:prstGeom>
          <a:noFill/>
        </p:spPr>
      </p:pic>
      <p:pic>
        <p:nvPicPr>
          <p:cNvPr id="5" name="Picture 2" descr="C:\Users\florawong\Downloads\Screenshot_2015-09-15-11-02-54.png"/>
          <p:cNvPicPr>
            <a:picLocks noChangeAspect="1" noChangeArrowheads="1"/>
          </p:cNvPicPr>
          <p:nvPr/>
        </p:nvPicPr>
        <p:blipFill>
          <a:blip r:embed="rId6" cstate="print"/>
          <a:srcRect t="4168" b="25512"/>
          <a:stretch>
            <a:fillRect/>
          </a:stretch>
        </p:blipFill>
        <p:spPr bwMode="auto">
          <a:xfrm>
            <a:off x="1547664" y="3212976"/>
            <a:ext cx="2664040" cy="333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1174" y="301625"/>
            <a:ext cx="7313612" cy="1143000"/>
          </a:xfrm>
        </p:spPr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更改密碼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(Change Password)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804357"/>
          <a:ext cx="9144000" cy="47268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/>
              </a:tblGrid>
              <a:tr h="470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78603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於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「我的帳戶」，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從學校名稱的右面推向左邊，再按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更改密碼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」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輸入目前的密碼、新密碼，再次輸入新密碼，按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確定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」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1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圖片 3" descr="ios_pwd2_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172756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" name="圖片 4" descr="ios_pwd1_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172756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10" name="Picture 6" descr="image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12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55576" y="14034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家長如需更改密碼，可透過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Parent App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或桌面電腦到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平台更改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向下箭號 14"/>
          <p:cNvSpPr/>
          <p:nvPr/>
        </p:nvSpPr>
        <p:spPr bwMode="auto">
          <a:xfrm rot="5400000">
            <a:off x="2591700" y="3393076"/>
            <a:ext cx="648072" cy="1440000"/>
          </a:xfrm>
          <a:prstGeom prst="downArrow">
            <a:avLst>
              <a:gd name="adj1" fmla="val 16856"/>
              <a:gd name="adj2" fmla="val 37212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0796" y="301625"/>
            <a:ext cx="7313612" cy="1143000"/>
          </a:xfrm>
        </p:spPr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更改密碼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(Change Password)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876365"/>
          <a:ext cx="9144000" cy="4937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/>
              </a:tblGrid>
              <a:tr h="470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eClass</a:t>
                      </a:r>
                      <a:r>
                        <a:rPr lang="zh-TW" alt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平台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78603">
                <a:tc>
                  <a:txBody>
                    <a:bodyPr/>
                    <a:lstStyle/>
                    <a:p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步驟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：進入</a:t>
                      </a:r>
                      <a:r>
                        <a:rPr lang="en-US" altLang="zh-TW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eClass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後，於右上方按下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進入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我的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帳戶」</a:t>
                      </a:r>
                      <a:endParaRPr lang="zh-TW" altLang="zh-TW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步驟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：進入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「更改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密碼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endParaRPr lang="zh-TW" altLang="zh-TW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步驟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：請按照指示輸入舊密碼一次，然後輸入新密碼一次並再確認新密碼，按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「提交」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0131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51" r="1176" b="27950"/>
          <a:stretch>
            <a:fillRect/>
          </a:stretch>
        </p:blipFill>
        <p:spPr bwMode="auto">
          <a:xfrm>
            <a:off x="0" y="3429000"/>
            <a:ext cx="9144000" cy="33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908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5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10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12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5158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55576" y="14034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家長如需更改密碼，可透過桌面電腦到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平台更改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90717" t="6143" r="6585" b="90842"/>
          <a:stretch>
            <a:fillRect/>
          </a:stretch>
        </p:blipFill>
        <p:spPr bwMode="auto">
          <a:xfrm>
            <a:off x="3995936" y="2420888"/>
            <a:ext cx="4320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100392" y="3429000"/>
            <a:ext cx="288032" cy="36004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51520" y="5661248"/>
            <a:ext cx="1800200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148064" y="6309320"/>
            <a:ext cx="792088" cy="47667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295400" y="2204864"/>
            <a:ext cx="7848600" cy="5032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619250" y="1700758"/>
            <a:ext cx="6337126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多謝選用</a:t>
            </a:r>
            <a:r>
              <a:rPr lang="en-US" altLang="zh-TW" sz="4800" dirty="0" err="1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 App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211960" y="692696"/>
            <a:ext cx="946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 dirty="0">
                <a:ea typeface="微軟正黑體" pitchFamily="34" charset="-120"/>
              </a:rPr>
              <a:t>完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950486" y="2708102"/>
            <a:ext cx="7100147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0" dirty="0">
                <a:ea typeface="微軟正黑體" pitchFamily="34" charset="-120"/>
              </a:rPr>
              <a:t>如有問題，</a:t>
            </a:r>
            <a:r>
              <a:rPr lang="zh-TW" altLang="en-US" sz="3200" b="0" dirty="0" smtClean="0">
                <a:ea typeface="微軟正黑體" pitchFamily="34" charset="-120"/>
              </a:rPr>
              <a:t>歡迎電郵至</a:t>
            </a:r>
            <a:endParaRPr lang="en-US" altLang="zh-TW" sz="3200" b="0" dirty="0" smtClean="0"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3200" b="0" dirty="0" smtClean="0">
                <a:ea typeface="微軟正黑體" pitchFamily="34" charset="-120"/>
                <a:hlinkClick r:id="rId2"/>
              </a:rPr>
              <a:t>support@broadlearning.com</a:t>
            </a:r>
            <a:endParaRPr lang="en-US" altLang="zh-TW" sz="3200" b="0" dirty="0" smtClean="0"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sz="3200" b="0" dirty="0"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0" dirty="0" smtClean="0">
                <a:ea typeface="微軟正黑體" pitchFamily="34" charset="-120"/>
              </a:rPr>
              <a:t>或致電</a:t>
            </a:r>
            <a:r>
              <a:rPr lang="zh-TW" altLang="en-US" sz="3200" b="0" dirty="0">
                <a:ea typeface="微軟正黑體" pitchFamily="34" charset="-120"/>
              </a:rPr>
              <a:t>客戶服務</a:t>
            </a:r>
            <a:r>
              <a:rPr lang="zh-TW" altLang="en-US" sz="3200" b="0" dirty="0" smtClean="0">
                <a:ea typeface="微軟正黑體" pitchFamily="34" charset="-120"/>
              </a:rPr>
              <a:t>熱線 </a:t>
            </a:r>
            <a:r>
              <a:rPr lang="en-US" altLang="zh-TW" sz="3200" b="0" dirty="0" smtClean="0">
                <a:ea typeface="微軟正黑體" pitchFamily="34" charset="-120"/>
              </a:rPr>
              <a:t>3913</a:t>
            </a:r>
            <a:r>
              <a:rPr lang="zh-TW" altLang="en-US" sz="3200" b="0" dirty="0" smtClean="0">
                <a:ea typeface="微軟正黑體" pitchFamily="34" charset="-120"/>
              </a:rPr>
              <a:t> </a:t>
            </a:r>
            <a:r>
              <a:rPr lang="en-US" altLang="zh-TW" sz="3200" b="0" dirty="0" smtClean="0">
                <a:ea typeface="微軟正黑體" pitchFamily="34" charset="-120"/>
              </a:rPr>
              <a:t>3211</a:t>
            </a:r>
            <a:endParaRPr lang="zh-TW" altLang="en-US" sz="3200" b="0" dirty="0">
              <a:ea typeface="微軟正黑體" pitchFamily="34" charset="-120"/>
            </a:endParaRPr>
          </a:p>
          <a:p>
            <a:endParaRPr lang="zh-TW" altLang="en-US" sz="3600" dirty="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755650" y="1844675"/>
            <a:ext cx="80645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276600" y="2997200"/>
            <a:ext cx="4391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ea typeface="微軟正黑體" pitchFamily="34" charset="-120"/>
              </a:rPr>
              <a:t>安裝篇</a:t>
            </a:r>
            <a:endParaRPr lang="en-US" altLang="zh-TW" sz="3600">
              <a:ea typeface="微軟正黑體" pitchFamily="34" charset="-120"/>
            </a:endParaRP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276600" y="3644900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73" name="Picture 6" descr="Z:\Training\Admin Training\Individual_module_resource\eClass APP\from Creative TEAM\APP_LOGO\app_icon_51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88" y="22145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安裝部份 </a:t>
            </a:r>
            <a:r>
              <a:rPr lang="en-US" altLang="zh-TW" smtClean="0">
                <a:ea typeface="微軟正黑體" pitchFamily="34" charset="-120"/>
              </a:rPr>
              <a:t>(Android)</a:t>
            </a:r>
            <a:endParaRPr lang="zh-TW" altLang="en-US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05" y="3917259"/>
            <a:ext cx="1207715" cy="1167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357188" y="12858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altLang="zh-TW"/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285720" y="1571612"/>
          <a:ext cx="807249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8" cstate="print"/>
          <a:srcRect b="32227"/>
          <a:stretch>
            <a:fillRect/>
          </a:stretch>
        </p:blipFill>
        <p:spPr bwMode="auto">
          <a:xfrm>
            <a:off x="6373242" y="3861048"/>
            <a:ext cx="2303214" cy="2775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11015" cy="611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0"/>
          <p:cNvGrpSpPr/>
          <p:nvPr/>
        </p:nvGrpSpPr>
        <p:grpSpPr>
          <a:xfrm>
            <a:off x="2676574" y="3938588"/>
            <a:ext cx="3071813" cy="541337"/>
            <a:chOff x="2714625" y="3938588"/>
            <a:chExt cx="3071813" cy="541337"/>
          </a:xfrm>
        </p:grpSpPr>
        <p:pic>
          <p:nvPicPr>
            <p:cNvPr id="819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4625" y="3938588"/>
              <a:ext cx="3071813" cy="541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文字方塊 9"/>
            <p:cNvSpPr txBox="1"/>
            <p:nvPr/>
          </p:nvSpPr>
          <p:spPr>
            <a:xfrm>
              <a:off x="3203848" y="4005064"/>
              <a:ext cx="172194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0" dirty="0" err="1" smtClean="0">
                  <a:solidFill>
                    <a:schemeClr val="bg1"/>
                  </a:solidFill>
                </a:rPr>
                <a:t>eclass</a:t>
              </a:r>
              <a:r>
                <a:rPr lang="en-US" altLang="zh-TW" b="0" dirty="0" smtClean="0">
                  <a:solidFill>
                    <a:schemeClr val="bg1"/>
                  </a:solidFill>
                </a:rPr>
                <a:t> parent</a:t>
              </a:r>
              <a:endParaRPr lang="zh-TW" altLang="en-US" b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安裝部份 </a:t>
            </a:r>
            <a:r>
              <a:rPr lang="en-US" altLang="zh-TW" smtClean="0">
                <a:ea typeface="微軟正黑體" pitchFamily="34" charset="-120"/>
              </a:rPr>
              <a:t>(iOS)</a:t>
            </a:r>
            <a:endParaRPr lang="zh-TW" alt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57188" y="12858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altLang="zh-TW"/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500034" y="1500174"/>
          <a:ext cx="785818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071813"/>
            <a:ext cx="881062" cy="1006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8" cstate="print"/>
          <a:srcRect b="31231"/>
          <a:stretch>
            <a:fillRect/>
          </a:stretch>
        </p:blipFill>
        <p:spPr bwMode="auto">
          <a:xfrm>
            <a:off x="5871187" y="3068960"/>
            <a:ext cx="2877277" cy="35176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9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1"/>
          <p:cNvGrpSpPr/>
          <p:nvPr/>
        </p:nvGrpSpPr>
        <p:grpSpPr>
          <a:xfrm>
            <a:off x="2571750" y="3071813"/>
            <a:ext cx="2928938" cy="800100"/>
            <a:chOff x="2571750" y="3071813"/>
            <a:chExt cx="2928938" cy="800100"/>
          </a:xfrm>
        </p:grpSpPr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71750" y="3071813"/>
              <a:ext cx="2928938" cy="8001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文字方塊 9"/>
            <p:cNvSpPr txBox="1"/>
            <p:nvPr/>
          </p:nvSpPr>
          <p:spPr>
            <a:xfrm>
              <a:off x="2843808" y="3140968"/>
              <a:ext cx="1080745" cy="25391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050" b="0" dirty="0" err="1" smtClean="0"/>
                <a:t>eclass</a:t>
              </a:r>
              <a:r>
                <a:rPr lang="en-US" altLang="zh-TW" sz="1050" b="0" dirty="0" smtClean="0"/>
                <a:t> parent</a:t>
              </a:r>
              <a:endParaRPr lang="zh-TW" altLang="en-US" sz="1050" b="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627784" y="3512041"/>
              <a:ext cx="17732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0" dirty="0" err="1" smtClean="0"/>
                <a:t>eclass</a:t>
              </a:r>
              <a:r>
                <a:rPr lang="en-US" altLang="zh-TW" sz="1400" b="0" dirty="0" smtClean="0"/>
                <a:t> parent app</a:t>
              </a:r>
              <a:endParaRPr lang="zh-TW" altLang="en-US" sz="1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"/>
          <p:cNvSpPr>
            <a:spLocks noChangeArrowheads="1"/>
          </p:cNvSpPr>
          <p:nvPr/>
        </p:nvSpPr>
        <p:spPr bwMode="auto">
          <a:xfrm>
            <a:off x="357188" y="150018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dirty="0">
                <a:ea typeface="微軟正黑體" pitchFamily="34" charset="-120"/>
              </a:rPr>
              <a:t>家長</a:t>
            </a:r>
            <a:r>
              <a:rPr lang="zh-TW" altLang="en-US" sz="2400" dirty="0" smtClean="0">
                <a:ea typeface="微軟正黑體" pitchFamily="34" charset="-120"/>
              </a:rPr>
              <a:t>手機首次登入</a:t>
            </a:r>
            <a:endParaRPr lang="zh-TW" altLang="en-US" sz="2400" dirty="0">
              <a:ea typeface="微軟正黑體" pitchFamily="34" charset="-120"/>
            </a:endParaRP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安裝部份</a:t>
            </a:r>
            <a:endParaRPr lang="zh-TW" altLang="en-US" dirty="0" smtClean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57188" y="12858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altLang="zh-TW"/>
          </a:p>
        </p:txBody>
      </p:sp>
      <p:pic>
        <p:nvPicPr>
          <p:cNvPr id="9224" name="Picture 18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24399" y="1988841"/>
            <a:ext cx="267329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" descr="Screenshot_2014-06-20-09-46-4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6984" y="1965203"/>
            <a:ext cx="2672151" cy="47504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群組 18"/>
          <p:cNvGrpSpPr>
            <a:grpSpLocks/>
          </p:cNvGrpSpPr>
          <p:nvPr/>
        </p:nvGrpSpPr>
        <p:grpSpPr bwMode="auto">
          <a:xfrm>
            <a:off x="4716016" y="3140968"/>
            <a:ext cx="3672409" cy="2549948"/>
            <a:chOff x="4117520" y="3222651"/>
            <a:chExt cx="3264356" cy="2266742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5498376" y="3222651"/>
              <a:ext cx="1593730" cy="44566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b="0" dirty="0">
                  <a:latin typeface="微軟正黑體" pitchFamily="34" charset="-120"/>
                  <a:ea typeface="微軟正黑體" pitchFamily="34" charset="-120"/>
                </a:rPr>
                <a:t>輸入學校名稱</a:t>
              </a: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H="1">
              <a:off x="4437555" y="3414683"/>
              <a:ext cx="1031095" cy="2756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5498376" y="3829678"/>
              <a:ext cx="1883500" cy="44566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b="0" dirty="0">
                  <a:latin typeface="微軟正黑體" pitchFamily="34" charset="-120"/>
                  <a:ea typeface="微軟正黑體" pitchFamily="34" charset="-120"/>
                </a:rPr>
                <a:t>輸入家長戶口名稱</a:t>
              </a: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 flipH="1" flipV="1">
              <a:off x="4565569" y="4054788"/>
              <a:ext cx="9569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5498376" y="4436705"/>
              <a:ext cx="1593730" cy="44566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b="0" dirty="0">
                  <a:latin typeface="微軟正黑體" pitchFamily="34" charset="-120"/>
                  <a:ea typeface="微軟正黑體" pitchFamily="34" charset="-120"/>
                </a:rPr>
                <a:t>輸入戶口密碼</a:t>
              </a: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2" name="Line 12"/>
            <p:cNvSpPr>
              <a:spLocks noChangeShapeType="1"/>
            </p:cNvSpPr>
            <p:nvPr/>
          </p:nvSpPr>
          <p:spPr bwMode="auto">
            <a:xfrm flipH="1" flipV="1">
              <a:off x="4565569" y="4502862"/>
              <a:ext cx="956985" cy="1158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Text Box 13"/>
            <p:cNvSpPr txBox="1">
              <a:spLocks noChangeArrowheads="1"/>
            </p:cNvSpPr>
            <p:nvPr/>
          </p:nvSpPr>
          <p:spPr bwMode="auto">
            <a:xfrm>
              <a:off x="5488495" y="5043733"/>
              <a:ext cx="1643074" cy="44566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TW" altLang="en-US" b="0">
                  <a:latin typeface="微軟正黑體" pitchFamily="34" charset="-120"/>
                  <a:ea typeface="微軟正黑體" pitchFamily="34" charset="-120"/>
                </a:rPr>
                <a:t>按「增加帳戶」</a:t>
              </a:r>
              <a:endParaRPr lang="zh-TW" altLang="en-US" sz="2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 flipH="1" flipV="1">
              <a:off x="4117520" y="5152198"/>
              <a:ext cx="1408153" cy="1187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9223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eClass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App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功能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00166" y="1571612"/>
            <a:ext cx="6527822" cy="1941513"/>
          </a:xfrm>
          <a:prstGeom prst="rect">
            <a:avLst/>
          </a:prstGeom>
        </p:spPr>
        <p:txBody>
          <a:bodyPr numCol="2"/>
          <a:lstStyle/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即時訊息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 smtClean="0">
                <a:latin typeface="微軟正黑體" pitchFamily="34" charset="-120"/>
                <a:ea typeface="微軟正黑體" pitchFamily="34" charset="-120"/>
              </a:rPr>
              <a:t>電子</a:t>
            </a: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通告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考勤紀錄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請假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校曆表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 smtClean="0">
                <a:latin typeface="微軟正黑體" pitchFamily="34" charset="-120"/>
                <a:ea typeface="微軟正黑體" pitchFamily="34" charset="-120"/>
              </a:rPr>
              <a:t>繳費</a:t>
            </a:r>
            <a:r>
              <a:rPr lang="zh-TW" altLang="en-US" sz="2800" b="0" kern="0" dirty="0">
                <a:latin typeface="微軟正黑體" pitchFamily="34" charset="-120"/>
                <a:ea typeface="微軟正黑體" pitchFamily="34" charset="-120"/>
              </a:rPr>
              <a:t>紀錄</a:t>
            </a:r>
            <a:endParaRPr lang="en-US" altLang="zh-TW" sz="2800" b="0" kern="0" dirty="0">
              <a:latin typeface="微軟正黑體" pitchFamily="34" charset="-120"/>
              <a:ea typeface="微軟正黑體" pitchFamily="34" charset="-120"/>
            </a:endParaRPr>
          </a:p>
          <a:p>
            <a: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zh-TW" altLang="en-US" sz="2800" b="0" kern="0" dirty="0" smtClean="0">
                <a:latin typeface="微軟正黑體" pitchFamily="34" charset="-120"/>
                <a:ea typeface="微軟正黑體" pitchFamily="34" charset="-120"/>
              </a:rPr>
              <a:t>電子相簿</a:t>
            </a:r>
            <a:endParaRPr lang="zh-TW" altLang="en-US" sz="28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677" name="Picture 6" descr="very-Basic-Hand-cursor-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53859">
            <a:off x="5146685" y="547302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051720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zh-TW" altLang="en-US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個別模組需要學校開放權限，家長才可使用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0" y="1571625"/>
          <a:ext cx="8929718" cy="5286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3748"/>
                <a:gridCol w="3644004"/>
                <a:gridCol w="4071966"/>
              </a:tblGrid>
              <a:tr h="601856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Android</a:t>
                      </a:r>
                      <a:endParaRPr lang="zh-TW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iOS</a:t>
                      </a:r>
                      <a:endParaRPr lang="en-US" altLang="zh-TW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01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即時訊息推播通知手機效果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669252">
                <a:tc>
                  <a:txBody>
                    <a:bodyPr/>
                    <a:lstStyle/>
                    <a:p>
                      <a:pPr eaLnBrk="0" hangingPunct="0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即時訊息</a:t>
                      </a:r>
                    </a:p>
                    <a:p>
                      <a:pPr eaLnBrk="0" hangingPunct="0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手機檢視</a:t>
                      </a:r>
                    </a:p>
                    <a:p>
                      <a:pPr eaLnBrk="0" hangingPunct="0"/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可檢視過去已閱的即時訊息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即時訊息 </a:t>
            </a:r>
            <a:r>
              <a:rPr lang="en-US" altLang="en-US" b="1" smtClean="0">
                <a:latin typeface="微軟正黑體" pitchFamily="34" charset="-120"/>
                <a:ea typeface="微軟正黑體" pitchFamily="34" charset="-120"/>
              </a:rPr>
              <a:t>(Push Message</a:t>
            </a:r>
            <a:r>
              <a:rPr lang="en-US" altLang="en-US" sz="3200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37" name="Picture 3"/>
          <p:cNvPicPr>
            <a:picLocks noChangeAspect="1" noChangeArrowheads="1"/>
          </p:cNvPicPr>
          <p:nvPr/>
        </p:nvPicPr>
        <p:blipFill>
          <a:blip r:embed="rId2" cstate="print"/>
          <a:srcRect b="8041"/>
          <a:stretch>
            <a:fillRect/>
          </a:stretch>
        </p:blipFill>
        <p:spPr bwMode="auto">
          <a:xfrm>
            <a:off x="1188973" y="3447400"/>
            <a:ext cx="2014875" cy="329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38" name="Rectangle 10"/>
          <p:cNvSpPr>
            <a:spLocks noChangeArrowheads="1"/>
          </p:cNvSpPr>
          <p:nvPr/>
        </p:nvSpPr>
        <p:spPr bwMode="auto">
          <a:xfrm>
            <a:off x="1187624" y="4221088"/>
            <a:ext cx="1368152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4839" name="群組 18"/>
          <p:cNvGrpSpPr>
            <a:grpSpLocks/>
          </p:cNvGrpSpPr>
          <p:nvPr/>
        </p:nvGrpSpPr>
        <p:grpSpPr bwMode="auto">
          <a:xfrm>
            <a:off x="7000875" y="357188"/>
            <a:ext cx="1857375" cy="1033462"/>
            <a:chOff x="7000892" y="357166"/>
            <a:chExt cx="1857388" cy="1033169"/>
          </a:xfrm>
        </p:grpSpPr>
        <p:pic>
          <p:nvPicPr>
            <p:cNvPr id="34847" name="Picture 6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357166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8" name="矩形 17"/>
            <p:cNvSpPr>
              <a:spLocks noChangeArrowheads="1"/>
            </p:cNvSpPr>
            <p:nvPr/>
          </p:nvSpPr>
          <p:spPr bwMode="auto">
            <a:xfrm>
              <a:off x="7000892" y="928670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>
                  <a:ea typeface="微軟正黑體" pitchFamily="34" charset="-120"/>
                </a:rPr>
                <a:t>(</a:t>
              </a:r>
              <a:r>
                <a:rPr lang="zh-TW" altLang="en-US" sz="2400">
                  <a:ea typeface="微軟正黑體" pitchFamily="34" charset="-120"/>
                </a:rPr>
                <a:t>家長效果</a:t>
              </a:r>
              <a:r>
                <a:rPr lang="en-US" altLang="zh-TW" sz="2400">
                  <a:ea typeface="微軟正黑體" pitchFamily="34" charset="-120"/>
                </a:rPr>
                <a:t>)</a:t>
              </a:r>
              <a:endParaRPr lang="zh-TW" altLang="en-US" sz="2400"/>
            </a:p>
          </p:txBody>
        </p:sp>
      </p:grpSp>
      <p:pic>
        <p:nvPicPr>
          <p:cNvPr id="34844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SC20141203-152610.png"/>
          <p:cNvPicPr>
            <a:picLocks noChangeAspect="1"/>
          </p:cNvPicPr>
          <p:nvPr/>
        </p:nvPicPr>
        <p:blipFill>
          <a:blip r:embed="rId5" cstate="print"/>
          <a:srcRect r="433" b="7190"/>
          <a:stretch>
            <a:fillRect/>
          </a:stretch>
        </p:blipFill>
        <p:spPr bwMode="auto">
          <a:xfrm>
            <a:off x="2555776" y="3277553"/>
            <a:ext cx="2160240" cy="35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SC20141203-152530.png"/>
          <p:cNvPicPr>
            <a:picLocks noChangeAspect="1"/>
          </p:cNvPicPr>
          <p:nvPr/>
        </p:nvPicPr>
        <p:blipFill>
          <a:blip r:embed="rId6" cstate="print"/>
          <a:srcRect l="2856" t="11257" r="2883" b="72674"/>
          <a:stretch>
            <a:fillRect/>
          </a:stretch>
        </p:blipFill>
        <p:spPr bwMode="auto">
          <a:xfrm>
            <a:off x="1331640" y="2276872"/>
            <a:ext cx="2880320" cy="8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直線圖說文字 2 15"/>
          <p:cNvSpPr/>
          <p:nvPr/>
        </p:nvSpPr>
        <p:spPr bwMode="auto">
          <a:xfrm>
            <a:off x="1187624" y="6093296"/>
            <a:ext cx="2951747" cy="371513"/>
          </a:xfrm>
          <a:prstGeom prst="borderCallout2">
            <a:avLst>
              <a:gd name="adj1" fmla="val -1406"/>
              <a:gd name="adj2" fmla="val 41907"/>
              <a:gd name="adj3" fmla="val -119812"/>
              <a:gd name="adj4" fmla="val 41532"/>
              <a:gd name="adj5" fmla="val -403340"/>
              <a:gd name="adj6" fmla="val 515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紅點代表家長未閱讀此訊息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 descr="F:\KIS\KIS PPT\iospushmessage\IMG_0066.PNG"/>
          <p:cNvPicPr>
            <a:picLocks noChangeAspect="1" noChangeArrowheads="1"/>
          </p:cNvPicPr>
          <p:nvPr/>
        </p:nvPicPr>
        <p:blipFill>
          <a:blip r:embed="rId7" cstate="print"/>
          <a:srcRect l="7875" t="2953" r="8454" b="3286"/>
          <a:stretch>
            <a:fillRect/>
          </a:stretch>
        </p:blipFill>
        <p:spPr bwMode="auto">
          <a:xfrm>
            <a:off x="5580112" y="3356992"/>
            <a:ext cx="2343195" cy="3501008"/>
          </a:xfrm>
          <a:prstGeom prst="rect">
            <a:avLst/>
          </a:prstGeom>
          <a:noFill/>
        </p:spPr>
      </p:pic>
      <p:pic>
        <p:nvPicPr>
          <p:cNvPr id="1026" name="Picture 2" descr="F:\KIS\KIS PPT\iospushmessage\IMG_0065.PNG"/>
          <p:cNvPicPr>
            <a:picLocks noChangeAspect="1" noChangeArrowheads="1"/>
          </p:cNvPicPr>
          <p:nvPr/>
        </p:nvPicPr>
        <p:blipFill>
          <a:blip r:embed="rId8" cstate="print"/>
          <a:srcRect l="12797" t="8859" r="12392" b="77114"/>
          <a:stretch>
            <a:fillRect/>
          </a:stretch>
        </p:blipFill>
        <p:spPr bwMode="auto">
          <a:xfrm>
            <a:off x="5076056" y="2204864"/>
            <a:ext cx="3672408" cy="918102"/>
          </a:xfrm>
          <a:prstGeom prst="rect">
            <a:avLst/>
          </a:prstGeom>
          <a:noFill/>
        </p:spPr>
      </p:pic>
      <p:sp>
        <p:nvSpPr>
          <p:cNvPr id="17" name="直線圖說文字 2 16"/>
          <p:cNvSpPr/>
          <p:nvPr/>
        </p:nvSpPr>
        <p:spPr bwMode="auto">
          <a:xfrm>
            <a:off x="5940152" y="5589240"/>
            <a:ext cx="2951747" cy="371513"/>
          </a:xfrm>
          <a:prstGeom prst="borderCallout2">
            <a:avLst>
              <a:gd name="adj1" fmla="val -1406"/>
              <a:gd name="adj2" fmla="val 41907"/>
              <a:gd name="adj3" fmla="val -61698"/>
              <a:gd name="adj4" fmla="val -4075"/>
              <a:gd name="adj5" fmla="val -267792"/>
              <a:gd name="adj6" fmla="val -575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綠點代表家長已閱讀此訊息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即時訊息 </a:t>
            </a:r>
            <a:r>
              <a:rPr lang="en-US" altLang="en-US" b="1" dirty="0" smtClean="0">
                <a:latin typeface="微軟正黑體" pitchFamily="34" charset="-120"/>
                <a:ea typeface="微軟正黑體" pitchFamily="34" charset="-120"/>
              </a:rPr>
              <a:t>(Push Message</a:t>
            </a:r>
            <a:r>
              <a:rPr lang="en-US" altLang="en-US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還包括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直排文字版面配置區 17"/>
          <p:cNvSpPr>
            <a:spLocks noGrp="1"/>
          </p:cNvSpPr>
          <p:nvPr>
            <p:ph type="body" orient="vert" idx="1"/>
          </p:nvPr>
        </p:nvSpPr>
        <p:spPr>
          <a:xfrm>
            <a:off x="1323975" y="1546448"/>
            <a:ext cx="7313612" cy="4114800"/>
          </a:xfrm>
        </p:spPr>
        <p:txBody>
          <a:bodyPr vert="horz"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新通告提示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簽署電子通告確認通知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欠交電子通告提示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學生到校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離校通知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學生缺席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早退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遲到提示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44" name="Picture 13" descr="Z:\Training\Admin Training\Individual_module_resource\eClass APP\from Creative TEAM\APP_LOGO\app_icon_1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5" y="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44648" y="5661246"/>
            <a:ext cx="839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請注意：每間學校將按需要選用不同模組及功能，上述即時訊息非必然應用於每所學校，詳情請向校方查詢。</a:t>
            </a:r>
            <a:endParaRPr lang="zh-HK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14869</TotalTime>
  <Words>1039</Words>
  <Application>Microsoft Office PowerPoint</Application>
  <PresentationFormat>如螢幕大小 (4:3)</PresentationFormat>
  <Paragraphs>182</Paragraphs>
  <Slides>26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Eclipse</vt:lpstr>
      <vt:lpstr>(KIS 幼稚園版適用)</vt:lpstr>
      <vt:lpstr>概論</vt:lpstr>
      <vt:lpstr>投影片 3</vt:lpstr>
      <vt:lpstr>安裝部份 (Android)</vt:lpstr>
      <vt:lpstr>安裝部份 (iOS)</vt:lpstr>
      <vt:lpstr>安裝部份</vt:lpstr>
      <vt:lpstr>eClass App 功能</vt:lpstr>
      <vt:lpstr>即時訊息 (Push Message)</vt:lpstr>
      <vt:lpstr>即時訊息 (Push Message)還包括</vt:lpstr>
      <vt:lpstr>電子通告 (eNotice)</vt:lpstr>
      <vt:lpstr>電子通告 (eNotice)</vt:lpstr>
      <vt:lpstr>考勤紀錄(eAttendance)</vt:lpstr>
      <vt:lpstr>考勤紀錄(eAttendance)</vt:lpstr>
      <vt:lpstr>請假(家長手機申請)</vt:lpstr>
      <vt:lpstr>請假(家長手機申請)</vt:lpstr>
      <vt:lpstr>校曆表(School Calendar)</vt:lpstr>
      <vt:lpstr>繳費紀錄(ePayment)</vt:lpstr>
      <vt:lpstr>電子相簿(Photo Album)</vt:lpstr>
      <vt:lpstr>電子相簿(Photo Album)</vt:lpstr>
      <vt:lpstr>我的帳戶(My Accounts) 登出/刪除</vt:lpstr>
      <vt:lpstr>我的帳戶(My Accounts) 新增帳戶</vt:lpstr>
      <vt:lpstr>用戶指南(User Guide)</vt:lpstr>
      <vt:lpstr>更改密碼(Change Password)</vt:lpstr>
      <vt:lpstr>更改密碼(Change Password)</vt:lpstr>
      <vt:lpstr>更改密碼(Change Password)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eClass APP_EJ</dc:title>
  <dc:creator>Flora Wong</dc:creator>
  <cp:lastModifiedBy>tinayip</cp:lastModifiedBy>
  <cp:revision>1072</cp:revision>
  <dcterms:created xsi:type="dcterms:W3CDTF">2007-09-16T09:47:37Z</dcterms:created>
  <dcterms:modified xsi:type="dcterms:W3CDTF">2017-03-16T07:59:21Z</dcterms:modified>
</cp:coreProperties>
</file>